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06" r:id="rId2"/>
    <p:sldId id="309" r:id="rId3"/>
    <p:sldId id="316" r:id="rId4"/>
    <p:sldId id="319" r:id="rId5"/>
    <p:sldId id="258" r:id="rId6"/>
    <p:sldId id="392" r:id="rId7"/>
    <p:sldId id="395" r:id="rId8"/>
    <p:sldId id="257" r:id="rId9"/>
    <p:sldId id="380" r:id="rId10"/>
    <p:sldId id="260" r:id="rId11"/>
    <p:sldId id="383" r:id="rId12"/>
    <p:sldId id="263" r:id="rId13"/>
    <p:sldId id="261" r:id="rId14"/>
    <p:sldId id="384" r:id="rId15"/>
    <p:sldId id="361" r:id="rId16"/>
    <p:sldId id="377" r:id="rId17"/>
    <p:sldId id="264" r:id="rId18"/>
    <p:sldId id="265" r:id="rId19"/>
    <p:sldId id="262" r:id="rId20"/>
    <p:sldId id="267" r:id="rId21"/>
    <p:sldId id="389" r:id="rId22"/>
    <p:sldId id="391" r:id="rId23"/>
    <p:sldId id="268" r:id="rId24"/>
    <p:sldId id="351" r:id="rId25"/>
    <p:sldId id="353" r:id="rId26"/>
    <p:sldId id="355" r:id="rId27"/>
    <p:sldId id="396" r:id="rId28"/>
    <p:sldId id="397" r:id="rId29"/>
    <p:sldId id="390" r:id="rId30"/>
    <p:sldId id="357" r:id="rId31"/>
    <p:sldId id="359" r:id="rId32"/>
    <p:sldId id="360" r:id="rId33"/>
    <p:sldId id="371" r:id="rId34"/>
    <p:sldId id="385" r:id="rId35"/>
    <p:sldId id="386" r:id="rId36"/>
    <p:sldId id="38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248C24"/>
    <a:srgbClr val="00F66F"/>
    <a:srgbClr val="226113"/>
    <a:srgbClr val="2A4F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96" autoAdjust="0"/>
    <p:restoredTop sz="98938" autoAdjust="0"/>
  </p:normalViewPr>
  <p:slideViewPr>
    <p:cSldViewPr>
      <p:cViewPr varScale="1">
        <p:scale>
          <a:sx n="72" d="100"/>
          <a:sy n="72" d="100"/>
        </p:scale>
        <p:origin x="-124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4381970-881F-4100-8C17-51E376FA0851}" type="datetimeFigureOut">
              <a:rPr lang="en-US"/>
              <a:pPr>
                <a:defRPr/>
              </a:pPr>
              <a:t>4/17/2016</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83DB74B-CA95-47B6-B816-7C6A3C3CCE09}" type="slidenum">
              <a:rPr lang="en-IN"/>
              <a:pPr>
                <a:defRPr/>
              </a:pPr>
              <a:t>‹#›</a:t>
            </a:fld>
            <a:endParaRPr lang="en-IN"/>
          </a:p>
        </p:txBody>
      </p:sp>
    </p:spTree>
    <p:extLst>
      <p:ext uri="{BB962C8B-B14F-4D97-AF65-F5344CB8AC3E}">
        <p14:creationId xmlns:p14="http://schemas.microsoft.com/office/powerpoint/2010/main" xmlns="" val="24881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CE0E771-8D01-4506-A3F9-B49663518D0C}" type="datetimeFigureOut">
              <a:rPr lang="en-US"/>
              <a:pPr>
                <a:defRPr/>
              </a:pPr>
              <a:t>4/17/2016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C1019E-63AE-42FD-A69E-DC6D7E3FE071}" type="slidenum">
              <a:rPr lang="en-IN"/>
              <a:pPr>
                <a:defRPr/>
              </a:pPr>
              <a:t>‹#›</a:t>
            </a:fld>
            <a:endParaRPr lang="en-IN"/>
          </a:p>
        </p:txBody>
      </p:sp>
    </p:spTree>
    <p:extLst>
      <p:ext uri="{BB962C8B-B14F-4D97-AF65-F5344CB8AC3E}">
        <p14:creationId xmlns:p14="http://schemas.microsoft.com/office/powerpoint/2010/main" xmlns="" val="30833988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z="1000" dirty="0" smtClean="0">
              <a:latin typeface="Verdana" pitchFamily="34" charset="0"/>
              <a:ea typeface="Verdana" pitchFamily="34" charset="0"/>
              <a:cs typeface="Verdana" pitchFamily="34" charset="0"/>
            </a:endParaRP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5D03BF-BDFF-4F2D-AB00-B1EE1DB7CEE9}" type="slidenum">
              <a:rPr lang="en-IN"/>
              <a:pPr fontAlgn="base">
                <a:spcBef>
                  <a:spcPct val="0"/>
                </a:spcBef>
                <a:spcAft>
                  <a:spcPct val="0"/>
                </a:spcAft>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development of the cabinet system, the abolition of crown's patronage and influence on parliamentary proceedings, electoral reforms, and the evolution of political parties all passed through a crucial phase between 1780 and 1918. In most of these respects again</a:t>
            </a:r>
            <a:r>
              <a:rPr lang="hi-IN" smtClean="0">
                <a:ea typeface="Mangal" pitchFamily="2"/>
              </a:rPr>
              <a:t>,</a:t>
            </a:r>
            <a:r>
              <a:rPr lang="en-US" smtClean="0"/>
              <a:t> the gradual approach to change was maintained. Democratic reforms were introduced and franchise was progressively widened through important acts of parliament in 1832 (greater representation for emerging industrial towns in parliament), 1867 (vote for male urban working class), 1872 (institution of secret ballot), 1884 (vote for male rural workers), 1911 (supremacy of House of Commons in legislative sphere) and 1918 (voting rights for women).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8398F6-918A-4033-8E65-D943EFC18A3E}" type="slidenum">
              <a:rPr lang="en-IN"/>
              <a:pPr fontAlgn="base">
                <a:spcBef>
                  <a:spcPct val="0"/>
                </a:spcBef>
                <a:spcAft>
                  <a:spcPct val="0"/>
                </a:spcAft>
              </a:pPr>
              <a:t>12</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Throughout the eighteenth century, however, maximum focus of the British state was on strengthening the agrarian gentry at the cost of independent farmers and laborers. The enclosure  movement under which large estates were created by the rich for commercial farming  out of the common land of the rural communities  and  by ousting  the  poor farmers was well  supported  by  parliamentary legislation.  On the other hand, the same parliament went to the extent of passing death penalties for petty offences such as hunting in the common lands or `theft' from forests etc. In order to firmly </a:t>
            </a:r>
            <a:r>
              <a:rPr lang="en-US" dirty="0" err="1" smtClean="0"/>
              <a:t>instil</a:t>
            </a:r>
            <a:r>
              <a:rPr lang="en-US" dirty="0" smtClean="0"/>
              <a:t> the awe of the propertied classes in the minds of the poor public hangings of such offenders was also prescribed.  And those found guilty of the death penalty in eighteenth century Britain could well include children stealing goods above forty </a:t>
            </a:r>
            <a:r>
              <a:rPr lang="en-US" dirty="0" err="1" smtClean="0"/>
              <a:t>scillings</a:t>
            </a:r>
            <a:r>
              <a:rPr lang="en-US" dirty="0" smtClean="0"/>
              <a:t> or starving </a:t>
            </a:r>
            <a:r>
              <a:rPr lang="en-US" dirty="0" err="1" smtClean="0"/>
              <a:t>labourers</a:t>
            </a:r>
            <a:r>
              <a:rPr lang="en-US" dirty="0" smtClean="0"/>
              <a:t> trying to catch hare in the forests. Even Britain’s leading political thinkers from Hobbes and Locke to Bentham and Bagehot went out of their way to champion the sanctity of private property while the laws remained extremely harsh against the poor. The claims of `liberty’ obviously had little value for the ordinary folks of Britain. </a:t>
            </a:r>
            <a:endParaRPr lang="en-IN" dirty="0" smtClean="0"/>
          </a:p>
          <a:p>
            <a:pPr fontAlgn="auto">
              <a:spcBef>
                <a:spcPts val="0"/>
              </a:spcBef>
              <a:spcAft>
                <a:spcPts val="0"/>
              </a:spcAft>
              <a:defRPr/>
            </a:pPr>
            <a:r>
              <a:rPr lang="en-US" dirty="0" smtClean="0"/>
              <a:t>Despite such </a:t>
            </a:r>
            <a:r>
              <a:rPr lang="hi-IN" dirty="0" smtClean="0"/>
              <a:t>limited </a:t>
            </a:r>
            <a:r>
              <a:rPr lang="en-US" dirty="0" smtClean="0"/>
              <a:t>growth of ‘</a:t>
            </a:r>
            <a:r>
              <a:rPr lang="hi-IN" dirty="0" smtClean="0"/>
              <a:t>liberty</a:t>
            </a:r>
            <a:r>
              <a:rPr lang="en-US" dirty="0" smtClean="0"/>
              <a:t>’, the British state in the eighteenth century could still not be described as modern</a:t>
            </a:r>
            <a:r>
              <a:rPr lang="hi-IN" dirty="0" smtClean="0"/>
              <a:t> in a true sense</a:t>
            </a:r>
            <a:r>
              <a:rPr lang="en-US" dirty="0" smtClean="0"/>
              <a:t>. It lacked a professional bureaucracy, police, fiscal and monetary systems and needed further development of a `free market', electoral reforms and </a:t>
            </a:r>
            <a:r>
              <a:rPr lang="en-US" dirty="0" err="1" smtClean="0"/>
              <a:t>extention</a:t>
            </a:r>
            <a:r>
              <a:rPr lang="en-US" dirty="0" smtClean="0"/>
              <a:t> of civil rights to minority groups such as the Catholics, workers and women. It also required a careful balancing of </a:t>
            </a:r>
            <a:r>
              <a:rPr lang="en-US" dirty="0" err="1" smtClean="0"/>
              <a:t>bureaucratisation</a:t>
            </a:r>
            <a:r>
              <a:rPr lang="en-US" dirty="0" smtClean="0"/>
              <a:t> with </a:t>
            </a:r>
            <a:r>
              <a:rPr lang="en-US" dirty="0" err="1" smtClean="0"/>
              <a:t>democratisation</a:t>
            </a:r>
            <a:r>
              <a:rPr lang="en-US" dirty="0" smtClean="0"/>
              <a:t>; </a:t>
            </a:r>
            <a:r>
              <a:rPr lang="en-US" dirty="0" err="1" smtClean="0"/>
              <a:t>centralisation</a:t>
            </a:r>
            <a:r>
              <a:rPr lang="en-US" dirty="0" smtClean="0"/>
              <a:t> with reform of local government and </a:t>
            </a:r>
            <a:r>
              <a:rPr lang="en-US" dirty="0" err="1" smtClean="0"/>
              <a:t>extention</a:t>
            </a:r>
            <a:r>
              <a:rPr lang="en-US" dirty="0" smtClean="0"/>
              <a:t> of civil liberties; the growth of the free market with social services and welfare schemes and, above all, new and more subtle ways of maintaining the state's ideological hegemony.It was the Victorian era which saw steady ‘improvements’ in many of these respects.</a:t>
            </a:r>
            <a:endParaRPr lang="en-IN" dirty="0" smtClean="0"/>
          </a:p>
          <a:p>
            <a:pPr fontAlgn="auto">
              <a:spcBef>
                <a:spcPts val="0"/>
              </a:spcBef>
              <a:spcAft>
                <a:spcPts val="0"/>
              </a:spcAft>
              <a:defRPr/>
            </a:pPr>
            <a:endParaRPr lang="en-IN" dirty="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EAE423-225D-43D8-9775-C6B5B839FD67}" type="slidenum">
              <a:rPr lang="en-IN"/>
              <a:pPr fontAlgn="base">
                <a:spcBef>
                  <a:spcPct val="0"/>
                </a:spcBef>
                <a:spcAft>
                  <a:spcPct val="0"/>
                </a:spcAft>
              </a:pPr>
              <a:t>13</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fontAlgn="auto">
              <a:spcBef>
                <a:spcPts val="0"/>
              </a:spcBef>
              <a:spcAft>
                <a:spcPts val="0"/>
              </a:spcAft>
              <a:defRPr/>
            </a:pPr>
            <a:r>
              <a:rPr lang="hi-IN" dirty="0" smtClean="0"/>
              <a:t>Yet, t</a:t>
            </a:r>
            <a:r>
              <a:rPr lang="en-US" dirty="0" smtClean="0"/>
              <a:t>he removal of traditional support systems </a:t>
            </a:r>
            <a:r>
              <a:rPr lang="hi-IN" dirty="0" smtClean="0"/>
              <a:t>such as poor relief </a:t>
            </a:r>
            <a:r>
              <a:rPr lang="en-US" dirty="0" smtClean="0"/>
              <a:t>had to be counterbalanced with new welfare measures </a:t>
            </a:r>
            <a:r>
              <a:rPr lang="hi-IN" dirty="0" smtClean="0"/>
              <a:t>through both </a:t>
            </a:r>
            <a:r>
              <a:rPr lang="en-US" dirty="0" smtClean="0"/>
              <a:t>central and local governments. Miserable conditions in new industrial cities and the growing demands of the working classes compelled the </a:t>
            </a:r>
            <a:r>
              <a:rPr lang="hi-IN" dirty="0" smtClean="0"/>
              <a:t>British </a:t>
            </a:r>
            <a:r>
              <a:rPr lang="en-US" dirty="0" smtClean="0"/>
              <a:t>state to </a:t>
            </a:r>
            <a:r>
              <a:rPr lang="hi-IN" dirty="0" smtClean="0"/>
              <a:t>reluctantly </a:t>
            </a:r>
            <a:r>
              <a:rPr lang="en-US" dirty="0" smtClean="0"/>
              <a:t>move in this direction</a:t>
            </a:r>
            <a:r>
              <a:rPr lang="hi-IN" dirty="0" smtClean="0"/>
              <a:t> even though the complacent bourgeoisie was still unwilling to give up early liberalism that opposed any state support for the victims of laissez fairist capitalism. In Britain, however, a good number of radical reformists emerged within the middle class also while most workers abjured calls for violent revolution. These twin movements of political moderation went a long way in preventing the extremes of right and left wing politics dominating the country of </a:t>
            </a:r>
            <a:r>
              <a:rPr lang="en-US" dirty="0" smtClean="0"/>
              <a:t>‘</a:t>
            </a:r>
            <a:r>
              <a:rPr lang="hi-IN" dirty="0" smtClean="0"/>
              <a:t>improvements</a:t>
            </a:r>
            <a:r>
              <a:rPr lang="en-US" dirty="0" smtClean="0"/>
              <a:t>’</a:t>
            </a:r>
            <a:r>
              <a:rPr lang="hi-IN" dirty="0" smtClean="0"/>
              <a:t> in its Victorian </a:t>
            </a:r>
            <a:r>
              <a:rPr lang="en-US" dirty="0" smtClean="0"/>
              <a:t>‘</a:t>
            </a:r>
            <a:r>
              <a:rPr lang="hi-IN" dirty="0" smtClean="0"/>
              <a:t>high noon</a:t>
            </a:r>
            <a:r>
              <a:rPr lang="en-US" dirty="0" smtClean="0"/>
              <a:t>’</a:t>
            </a:r>
            <a:r>
              <a:rPr lang="hi-IN" dirty="0" smtClean="0"/>
              <a:t>. </a:t>
            </a:r>
            <a:endParaRPr lang="en-IN" dirty="0" smtClean="0"/>
          </a:p>
          <a:p>
            <a:pPr fontAlgn="auto">
              <a:spcBef>
                <a:spcPts val="0"/>
              </a:spcBef>
              <a:spcAft>
                <a:spcPts val="0"/>
              </a:spcAft>
              <a:defRPr/>
            </a:pPr>
            <a:r>
              <a:rPr lang="en-US" dirty="0" smtClean="0"/>
              <a:t> </a:t>
            </a:r>
            <a:endParaRPr lang="en-IN" dirty="0" smtClean="0"/>
          </a:p>
          <a:p>
            <a:pPr fontAlgn="auto">
              <a:spcBef>
                <a:spcPts val="0"/>
              </a:spcBef>
              <a:spcAft>
                <a:spcPts val="0"/>
              </a:spcAft>
              <a:defRPr/>
            </a:pPr>
            <a:endParaRPr lang="en-IN" dirty="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FE3E04-BDC8-4EB6-B786-6E78623717C9}" type="slidenum">
              <a:rPr lang="en-IN"/>
              <a:pPr fontAlgn="base">
                <a:spcBef>
                  <a:spcPct val="0"/>
                </a:spcBef>
                <a:spcAft>
                  <a:spcPct val="0"/>
                </a:spcAft>
              </a:pPr>
              <a:t>15</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i-IN" smtClean="0">
                <a:ea typeface="Mangal" pitchFamily="2"/>
              </a:rPr>
              <a:t>Yet, as stated before, </a:t>
            </a:r>
            <a:r>
              <a:rPr lang="en-US" smtClean="0"/>
              <a:t>‘</a:t>
            </a:r>
            <a:r>
              <a:rPr lang="hi-IN" smtClean="0">
                <a:ea typeface="Mangal" pitchFamily="2"/>
              </a:rPr>
              <a:t>improvements</a:t>
            </a:r>
            <a:r>
              <a:rPr lang="en-US" smtClean="0"/>
              <a:t>’</a:t>
            </a:r>
            <a:r>
              <a:rPr lang="hi-IN" smtClean="0">
                <a:ea typeface="Mangal" pitchFamily="2"/>
              </a:rPr>
              <a:t> in most spheres came steadily but slowly in 19th century Britain. A beginning was made in the erection of </a:t>
            </a:r>
            <a:r>
              <a:rPr lang="en-US" smtClean="0"/>
              <a:t>a public education system with the Act of 1833</a:t>
            </a:r>
            <a:r>
              <a:rPr lang="hi-IN" smtClean="0">
                <a:ea typeface="Mangal" pitchFamily="2"/>
              </a:rPr>
              <a:t> which provided for regular grants in aid to private schools while subjecting them to state inspection for maintaining standards in teaching. B</a:t>
            </a:r>
            <a:r>
              <a:rPr lang="en-US" smtClean="0"/>
              <a:t>ut disputes between religious groups slowed the pace of </a:t>
            </a:r>
            <a:r>
              <a:rPr lang="hi-IN" smtClean="0">
                <a:ea typeface="Mangal" pitchFamily="2"/>
              </a:rPr>
              <a:t>educational reform in Britain considerably.</a:t>
            </a:r>
            <a:r>
              <a:rPr lang="en-US" smtClean="0"/>
              <a:t> Similarly, public health policy evolve</a:t>
            </a:r>
            <a:r>
              <a:rPr lang="hi-IN" smtClean="0">
                <a:ea typeface="Mangal" pitchFamily="2"/>
              </a:rPr>
              <a:t>d</a:t>
            </a:r>
            <a:r>
              <a:rPr lang="en-US" smtClean="0"/>
              <a:t> under Chadwick's energetic but controversial efforts at enforcing sanitation schemes through </a:t>
            </a:r>
            <a:r>
              <a:rPr lang="hi-IN" smtClean="0">
                <a:ea typeface="Mangal" pitchFamily="2"/>
              </a:rPr>
              <a:t>a </a:t>
            </a:r>
            <a:r>
              <a:rPr lang="en-US" smtClean="0"/>
              <a:t>public health board established in 1848</a:t>
            </a:r>
            <a:r>
              <a:rPr lang="hi-IN" smtClean="0">
                <a:ea typeface="Mangal" pitchFamily="2"/>
              </a:rPr>
              <a:t>. But gradualist and incremental rather than radical overhauls were preferred by the rulers in this vital field too. The d</a:t>
            </a:r>
            <a:r>
              <a:rPr lang="en-US" smtClean="0"/>
              <a:t>evelopment of public utilities  </a:t>
            </a:r>
            <a:r>
              <a:rPr lang="hi-IN" smtClean="0">
                <a:ea typeface="Mangal" pitchFamily="2"/>
              </a:rPr>
              <a:t>was </a:t>
            </a:r>
            <a:r>
              <a:rPr lang="en-US" smtClean="0"/>
              <a:t>assigned to  local bodies by </a:t>
            </a:r>
            <a:r>
              <a:rPr lang="hi-IN" smtClean="0">
                <a:ea typeface="Mangal" pitchFamily="2"/>
              </a:rPr>
              <a:t>the M</a:t>
            </a:r>
            <a:r>
              <a:rPr lang="en-US" smtClean="0"/>
              <a:t>unicipal </a:t>
            </a:r>
            <a:r>
              <a:rPr lang="hi-IN" smtClean="0">
                <a:ea typeface="Mangal" pitchFamily="2"/>
              </a:rPr>
              <a:t>R</a:t>
            </a:r>
            <a:r>
              <a:rPr lang="en-US" smtClean="0"/>
              <a:t>eform </a:t>
            </a:r>
            <a:r>
              <a:rPr lang="hi-IN" smtClean="0">
                <a:ea typeface="Mangal" pitchFamily="2"/>
              </a:rPr>
              <a:t>A</a:t>
            </a:r>
            <a:r>
              <a:rPr lang="en-US" smtClean="0"/>
              <a:t>ct of 1835</a:t>
            </a:r>
            <a:r>
              <a:rPr lang="hi-IN" smtClean="0">
                <a:ea typeface="Mangal" pitchFamily="2"/>
              </a:rPr>
              <a:t>. B</a:t>
            </a:r>
            <a:r>
              <a:rPr lang="en-US" smtClean="0"/>
              <a:t>ut momentum in this sphere a</a:t>
            </a:r>
            <a:r>
              <a:rPr lang="hi-IN" smtClean="0">
                <a:ea typeface="Mangal" pitchFamily="2"/>
              </a:rPr>
              <a:t>lso came </a:t>
            </a:r>
            <a:r>
              <a:rPr lang="en-US" smtClean="0"/>
              <a:t>from late 19th century when `gas and water socialism' was championed </a:t>
            </a:r>
            <a:r>
              <a:rPr lang="hi-IN" smtClean="0">
                <a:ea typeface="Mangal" pitchFamily="2"/>
              </a:rPr>
              <a:t>for electoral gains </a:t>
            </a:r>
            <a:r>
              <a:rPr lang="en-US" smtClean="0"/>
              <a:t>by leaders like Chamberlain.</a:t>
            </a:r>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B75A5E-B915-4D2A-9F1F-59F096A2BCE9}" type="slidenum">
              <a:rPr lang="en-IN"/>
              <a:pPr fontAlgn="base">
                <a:spcBef>
                  <a:spcPct val="0"/>
                </a:spcBef>
                <a:spcAft>
                  <a:spcPct val="0"/>
                </a:spcAft>
              </a:pPr>
              <a:t>16</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Along with democratic </a:t>
            </a:r>
            <a:r>
              <a:rPr lang="hi-IN" smtClean="0">
                <a:ea typeface="Mangal" pitchFamily="2"/>
              </a:rPr>
              <a:t>governance</a:t>
            </a:r>
            <a:r>
              <a:rPr lang="en-US" smtClean="0"/>
              <a:t>, the overhauling of </a:t>
            </a:r>
            <a:r>
              <a:rPr lang="hi-IN" smtClean="0">
                <a:ea typeface="Mangal" pitchFamily="2"/>
              </a:rPr>
              <a:t>Britain</a:t>
            </a:r>
            <a:r>
              <a:rPr lang="en-US" smtClean="0"/>
              <a:t>’</a:t>
            </a:r>
            <a:r>
              <a:rPr lang="hi-IN" smtClean="0">
                <a:ea typeface="Mangal" pitchFamily="2"/>
              </a:rPr>
              <a:t>s </a:t>
            </a:r>
            <a:r>
              <a:rPr lang="en-US" smtClean="0"/>
              <a:t>administration</a:t>
            </a:r>
            <a:r>
              <a:rPr lang="hi-IN" smtClean="0">
                <a:ea typeface="Mangal" pitchFamily="2"/>
              </a:rPr>
              <a:t>on</a:t>
            </a:r>
            <a:r>
              <a:rPr lang="en-US" smtClean="0"/>
              <a:t> was another major aspect of </a:t>
            </a:r>
            <a:r>
              <a:rPr lang="hi-IN" smtClean="0">
                <a:ea typeface="Mangal" pitchFamily="2"/>
              </a:rPr>
              <a:t>state </a:t>
            </a:r>
            <a:r>
              <a:rPr lang="en-US" smtClean="0"/>
              <a:t>modernisation </a:t>
            </a:r>
            <a:r>
              <a:rPr lang="hi-IN" smtClean="0">
                <a:ea typeface="Mangal" pitchFamily="2"/>
              </a:rPr>
              <a:t>attempted over the century</a:t>
            </a:r>
            <a:r>
              <a:rPr lang="en-US" smtClean="0"/>
              <a:t>.  The leitmotif of the new administrative approach was centralis</a:t>
            </a:r>
            <a:r>
              <a:rPr lang="hi-IN" smtClean="0">
                <a:ea typeface="Mangal" pitchFamily="2"/>
              </a:rPr>
              <a:t>ed</a:t>
            </a:r>
            <a:r>
              <a:rPr lang="en-US" smtClean="0"/>
              <a:t> regulation </a:t>
            </a:r>
            <a:r>
              <a:rPr lang="hi-IN" smtClean="0">
                <a:ea typeface="Mangal" pitchFamily="2"/>
              </a:rPr>
              <a:t>and reordering </a:t>
            </a:r>
            <a:r>
              <a:rPr lang="en-US" smtClean="0"/>
              <a:t>through Commissions of </a:t>
            </a:r>
            <a:r>
              <a:rPr lang="hi-IN" smtClean="0">
                <a:ea typeface="Mangal" pitchFamily="2"/>
              </a:rPr>
              <a:t>E</a:t>
            </a:r>
            <a:r>
              <a:rPr lang="en-US" smtClean="0"/>
              <a:t>enquiry and inspect</a:t>
            </a:r>
            <a:r>
              <a:rPr lang="hi-IN" smtClean="0">
                <a:ea typeface="Mangal" pitchFamily="2"/>
              </a:rPr>
              <a:t>or</a:t>
            </a:r>
            <a:r>
              <a:rPr lang="en-US" smtClean="0"/>
              <a:t>s attached to each department </a:t>
            </a:r>
            <a:r>
              <a:rPr lang="hi-IN" smtClean="0">
                <a:ea typeface="Mangal" pitchFamily="2"/>
              </a:rPr>
              <a:t>at </a:t>
            </a:r>
            <a:r>
              <a:rPr lang="en-US" smtClean="0"/>
              <a:t>Westminster-</a:t>
            </a:r>
            <a:r>
              <a:rPr lang="hi-IN" smtClean="0">
                <a:ea typeface="Mangal" pitchFamily="2"/>
              </a:rPr>
              <a:t>--</a:t>
            </a:r>
            <a:r>
              <a:rPr lang="en-US" smtClean="0"/>
              <a:t>the seat of Britain's government.  </a:t>
            </a:r>
            <a:endParaRPr lang="en-IN" smtClean="0"/>
          </a:p>
          <a:p>
            <a:pPr>
              <a:spcBef>
                <a:spcPct val="0"/>
              </a:spcBef>
            </a:pPr>
            <a:endParaRPr lang="en-IN"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132B9-71CC-43B6-A26C-D4FC553F56F8}" type="slidenum">
              <a:rPr lang="en-IN"/>
              <a:pPr fontAlgn="base">
                <a:spcBef>
                  <a:spcPct val="0"/>
                </a:spcBef>
                <a:spcAft>
                  <a:spcPct val="0"/>
                </a:spcAft>
              </a:pPr>
              <a:t>17</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Another significant concern of the </a:t>
            </a:r>
            <a:r>
              <a:rPr lang="hi-IN" smtClean="0">
                <a:ea typeface="Mangal" pitchFamily="2"/>
              </a:rPr>
              <a:t>Briti</a:t>
            </a:r>
            <a:r>
              <a:rPr lang="en-US" smtClean="0"/>
              <a:t>sh middle class in the 19</a:t>
            </a:r>
            <a:r>
              <a:rPr lang="en-US" baseline="30000" smtClean="0"/>
              <a:t>th</a:t>
            </a:r>
            <a:r>
              <a:rPr lang="en-US" smtClean="0"/>
              <a:t> century was the creation of a</a:t>
            </a:r>
            <a:r>
              <a:rPr lang="hi-IN" smtClean="0">
                <a:ea typeface="Mangal" pitchFamily="2"/>
              </a:rPr>
              <a:t>n internally</a:t>
            </a:r>
            <a:r>
              <a:rPr lang="en-US" smtClean="0"/>
              <a:t> `free market' for rapid industrial development. The  British state  now  adopted the aim of facilitating  growth  in  the economy  as a whole by providing a general climate of  </a:t>
            </a:r>
            <a:r>
              <a:rPr lang="hi-IN" smtClean="0">
                <a:ea typeface="Mangal" pitchFamily="2"/>
              </a:rPr>
              <a:t>good governance and </a:t>
            </a:r>
            <a:r>
              <a:rPr lang="en-US" smtClean="0"/>
              <a:t>order  and legal  protection to property and contracts rather  than  support particular  companies  or business groups directly</a:t>
            </a:r>
            <a:r>
              <a:rPr lang="hi-IN" smtClean="0">
                <a:ea typeface="Mangal" pitchFamily="2"/>
              </a:rPr>
              <a:t> (as seen in countries like Russia, Italy and Japan)</a:t>
            </a:r>
            <a:r>
              <a:rPr lang="en-US" smtClean="0"/>
              <a:t>. At the same time</a:t>
            </a:r>
            <a:r>
              <a:rPr lang="hi-IN" smtClean="0">
                <a:ea typeface="Mangal" pitchFamily="2"/>
              </a:rPr>
              <a:t>,</a:t>
            </a:r>
            <a:r>
              <a:rPr lang="en-US" smtClean="0"/>
              <a:t> laws and coercive apparatus was </a:t>
            </a:r>
            <a:r>
              <a:rPr lang="hi-IN" smtClean="0">
                <a:ea typeface="Mangal" pitchFamily="2"/>
              </a:rPr>
              <a:t>fully </a:t>
            </a:r>
            <a:r>
              <a:rPr lang="en-US" smtClean="0"/>
              <a:t>used to subjugate </a:t>
            </a:r>
            <a:r>
              <a:rPr lang="hi-IN" smtClean="0">
                <a:ea typeface="Mangal" pitchFamily="2"/>
              </a:rPr>
              <a:t>the growing labor force</a:t>
            </a:r>
            <a:r>
              <a:rPr lang="en-US" smtClean="0"/>
              <a:t> to the needs of capital. </a:t>
            </a:r>
            <a:endParaRPr lang="en-IN" smtClean="0"/>
          </a:p>
          <a:p>
            <a:pPr>
              <a:spcBef>
                <a:spcPct val="0"/>
              </a:spcBef>
            </a:pPr>
            <a:endParaRPr lang="en-IN"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428736-D7B4-4897-84F5-952C895FEDAC}" type="slidenum">
              <a:rPr lang="en-IN"/>
              <a:pPr fontAlgn="base">
                <a:spcBef>
                  <a:spcPct val="0"/>
                </a:spcBef>
                <a:spcAft>
                  <a:spcPct val="0"/>
                </a:spcAft>
              </a:pPr>
              <a:t>18</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characteristic feature of the modernisation of the British state in </a:t>
            </a:r>
            <a:r>
              <a:rPr lang="hi-IN" smtClean="0">
                <a:ea typeface="Mangal" pitchFamily="2"/>
              </a:rPr>
              <a:t>the Victorian era (1837-1901) </a:t>
            </a:r>
            <a:r>
              <a:rPr lang="en-US" smtClean="0"/>
              <a:t>was its slow and gradualist thrust. Unlike revolutionary France, or even conservative   Germany, Britain did not go through violent political transformations or the sudden rise and fall of </a:t>
            </a:r>
            <a:r>
              <a:rPr lang="hi-IN" smtClean="0">
                <a:ea typeface="Mangal" pitchFamily="2"/>
              </a:rPr>
              <a:t>extreme </a:t>
            </a:r>
            <a:r>
              <a:rPr lang="en-US" smtClean="0"/>
              <a:t>ideologies/ groups in power. This,  along with its parliamentary politics as we shall see below, helps   to  explain  the  relative  absence   of administrative watersheds   of  the  type  evident  in  Napoleonic   France   or Bismar</a:t>
            </a:r>
            <a:r>
              <a:rPr lang="hi-IN" smtClean="0">
                <a:ea typeface="Mangal" pitchFamily="2"/>
              </a:rPr>
              <a:t>c</a:t>
            </a:r>
            <a:r>
              <a:rPr lang="en-US" smtClean="0"/>
              <a:t>kian Germany.</a:t>
            </a:r>
            <a:endParaRPr lang="en-IN" smtClean="0"/>
          </a:p>
          <a:p>
            <a:pPr>
              <a:spcBef>
                <a:spcPct val="0"/>
              </a:spcBef>
            </a:pPr>
            <a:r>
              <a:rPr lang="en-US" smtClean="0"/>
              <a:t>  A close examination  of  the  factory laws, electoral reforms and educational and public health schemes which  were passed during the period as a whole reveals the  same measured  and incremental approach which the  British  parliament and political parties generally favored </a:t>
            </a:r>
            <a:r>
              <a:rPr lang="hi-IN" smtClean="0">
                <a:ea typeface="Mangal" pitchFamily="2"/>
              </a:rPr>
              <a:t>in </a:t>
            </a:r>
            <a:r>
              <a:rPr lang="en-US" smtClean="0"/>
              <a:t>administrative </a:t>
            </a:r>
            <a:r>
              <a:rPr lang="hi-IN" smtClean="0">
                <a:ea typeface="Mangal" pitchFamily="2"/>
              </a:rPr>
              <a:t>as well as market reforms</a:t>
            </a:r>
            <a:r>
              <a:rPr lang="en-US" smtClean="0"/>
              <a:t>. In this context, it may be useful to study the development of the modern state in Britain thematically rather than by tracing the various strands of administrative changes in a chronological order. The  Whig reforms of 1830s (refer chronological  table)  were wide ranging but these again need to be understood in the  broader perspective of measures initiated by the Tories  in the  preceeding decade and those continued by the government of Robert Peel later.</a:t>
            </a:r>
            <a:endParaRPr lang="en-IN" smtClean="0"/>
          </a:p>
          <a:p>
            <a:pPr>
              <a:spcBef>
                <a:spcPct val="0"/>
              </a:spcBef>
            </a:pPr>
            <a:r>
              <a:rPr lang="en-US" smtClean="0"/>
              <a:t> </a:t>
            </a:r>
            <a:endParaRPr lang="en-IN" smtClean="0"/>
          </a:p>
          <a:p>
            <a:pPr>
              <a:spcBef>
                <a:spcPct val="0"/>
              </a:spcBef>
            </a:pPr>
            <a:r>
              <a:rPr lang="en-US" smtClean="0"/>
              <a:t> </a:t>
            </a:r>
            <a:endParaRPr lang="en-IN" smtClean="0"/>
          </a:p>
          <a:p>
            <a:pPr>
              <a:spcBef>
                <a:spcPct val="0"/>
              </a:spcBef>
            </a:pPr>
            <a:endParaRPr lang="en-IN"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B1F17B-659D-473A-B651-A9BFA8C15678}" type="slidenum">
              <a:rPr lang="en-IN"/>
              <a:pPr fontAlgn="base">
                <a:spcBef>
                  <a:spcPct val="0"/>
                </a:spcBef>
                <a:spcAft>
                  <a:spcPct val="0"/>
                </a:spcAft>
              </a:pPr>
              <a:t>19</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noted before, the history of modern Britain offers an outstanding case of a stable polity which underwent liberal democratic transformation without a violent overthrow of its aristocracy or</a:t>
            </a:r>
            <a:r>
              <a:rPr lang="hi-IN" smtClean="0">
                <a:ea typeface="Mangal" pitchFamily="2"/>
              </a:rPr>
              <a:t>, later the</a:t>
            </a:r>
            <a:r>
              <a:rPr lang="en-US" smtClean="0"/>
              <a:t> bourgeoisie. This was in marked contrast to most countries on the Europeon continent which saw frequent outbreaks against feudal regimes and their successor bourgeois states as well.  On the other hand, the British Isles (apart from Ireland) were transformed in this `Age of Revolution</a:t>
            </a:r>
            <a:r>
              <a:rPr lang="hi-IN" smtClean="0">
                <a:ea typeface="Mangal" pitchFamily="2"/>
              </a:rPr>
              <a:t>s</a:t>
            </a:r>
            <a:r>
              <a:rPr lang="en-US" smtClean="0"/>
              <a:t>' more by ‘improvement’ than by </a:t>
            </a:r>
            <a:r>
              <a:rPr lang="hi-IN" smtClean="0">
                <a:ea typeface="Mangal" pitchFamily="2"/>
              </a:rPr>
              <a:t>revolts or </a:t>
            </a:r>
            <a:r>
              <a:rPr lang="en-US" smtClean="0"/>
              <a:t>violent upheav</a:t>
            </a:r>
            <a:endParaRPr lang="en-IN" smtClean="0"/>
          </a:p>
          <a:p>
            <a:pPr>
              <a:spcBef>
                <a:spcPct val="0"/>
              </a:spcBef>
            </a:pPr>
            <a:r>
              <a:rPr lang="en-US" smtClean="0"/>
              <a:t> </a:t>
            </a:r>
            <a:endParaRPr lang="en-IN" smtClean="0"/>
          </a:p>
          <a:p>
            <a:pPr>
              <a:spcBef>
                <a:spcPct val="0"/>
              </a:spcBef>
            </a:pPr>
            <a:endParaRPr lang="en-IN"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9D29FE-C8FA-4661-89F0-C1AC766FECDD}" type="slidenum">
              <a:rPr lang="en-IN"/>
              <a:pPr fontAlgn="base">
                <a:spcBef>
                  <a:spcPct val="0"/>
                </a:spcBef>
                <a:spcAft>
                  <a:spcPct val="0"/>
                </a:spcAft>
              </a:pPr>
              <a:t>20</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Throughout the eighteenth century, Britain saw considerable expansion of population as well as agricultural production and trade and commerce.  Such sustained economic growth in turn unleashed new social and political forces by the close of the century. England, Scotland  as well  as Wales were getting rapidly urbanised and witnessing  the rise  of a new social order dominated by the middle  and  working classes in place of the old clergy, lords and agricultural  workers.  Moreover, the relations between the new social groups were qualitatively different from those of the old. A much greater degree of competition and conflict informed the relations between these classes as deference or acceptance of hierarchical differences were now on the decline. </a:t>
            </a:r>
            <a:r>
              <a:rPr lang="hi-IN" dirty="0" smtClean="0"/>
              <a:t>In the following pages, we shall dwell at length on the liberal politics favored by most members of the rising middle class in Britain and the democratic tendencies propelled more by the workers and the radicals in succession</a:t>
            </a:r>
            <a:endParaRPr lang="en-IN" dirty="0" smtClean="0"/>
          </a:p>
          <a:p>
            <a:endParaRPr lang="en-US" dirty="0"/>
          </a:p>
        </p:txBody>
      </p:sp>
      <p:sp>
        <p:nvSpPr>
          <p:cNvPr id="4" name="Slide Number Placeholder 3"/>
          <p:cNvSpPr>
            <a:spLocks noGrp="1"/>
          </p:cNvSpPr>
          <p:nvPr>
            <p:ph type="sldNum" sz="quarter" idx="10"/>
          </p:nvPr>
        </p:nvSpPr>
        <p:spPr/>
        <p:txBody>
          <a:bodyPr/>
          <a:lstStyle/>
          <a:p>
            <a:pPr>
              <a:defRPr/>
            </a:pPr>
            <a:fld id="{F3C1019E-63AE-42FD-A69E-DC6D7E3FE071}" type="slidenum">
              <a:rPr lang="en-IN" smtClean="0"/>
              <a:pPr>
                <a:defRPr/>
              </a:pPr>
              <a:t>21</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smtClean="0"/>
              <a:t>Britain had a tradition of liberal thought going back to the revolutionary decades when philosophers such as John Locke had espoused a new theory of state bound to safeguard persons and property.  The  new controversies generated by the  Wilkes'  case </a:t>
            </a:r>
            <a:r>
              <a:rPr lang="en-US" dirty="0" err="1" smtClean="0"/>
              <a:t>centring</a:t>
            </a:r>
            <a:r>
              <a:rPr lang="en-US" dirty="0" smtClean="0"/>
              <a:t> on the freedom of press and protection against arbitrary arrest during 1760s and 70s  further brought the issues of  civic rights  centre  stage in British politics. The formation  of  the ‘Society for the </a:t>
            </a:r>
            <a:r>
              <a:rPr lang="en-US" dirty="0" err="1" smtClean="0"/>
              <a:t>Defence</a:t>
            </a:r>
            <a:r>
              <a:rPr lang="en-US" dirty="0" smtClean="0"/>
              <a:t> of Bill of Rights’ in 1769 and the ‘Society for  Constitutional Information’ in 1780 gave </a:t>
            </a:r>
            <a:r>
              <a:rPr lang="en-US" dirty="0" err="1" smtClean="0"/>
              <a:t>organised</a:t>
            </a:r>
            <a:r>
              <a:rPr lang="en-US" dirty="0" smtClean="0"/>
              <a:t>  shape  to such struggles. The arrogance of  George  III,  who ruled Britain from 1760 to 1820, the fight for liberal rights led by leaders such as Fox and Wilkes and issues raised  by  the liberation of British colonies in  America  after 1776  further stoked the embers of </a:t>
            </a:r>
            <a:r>
              <a:rPr lang="hi-IN" dirty="0" smtClean="0"/>
              <a:t>liberal protests so that</a:t>
            </a:r>
            <a:r>
              <a:rPr lang="en-US" dirty="0" smtClean="0"/>
              <a:t> the last decades of the eighteenth century were marked  </a:t>
            </a:r>
            <a:r>
              <a:rPr lang="hi-IN" dirty="0" smtClean="0"/>
              <a:t>demands for restrictions on </a:t>
            </a:r>
            <a:r>
              <a:rPr lang="en-US" dirty="0" smtClean="0"/>
              <a:t>undue monarchical influence in the working of  the parliament and also against the violation  of  individual liberty  by  the government.</a:t>
            </a:r>
            <a:endParaRPr lang="en-IN" dirty="0" smtClean="0"/>
          </a:p>
          <a:p>
            <a:pPr fontAlgn="auto">
              <a:spcBef>
                <a:spcPts val="0"/>
              </a:spcBef>
              <a:spcAft>
                <a:spcPts val="0"/>
              </a:spcAft>
              <a:defRPr/>
            </a:pPr>
            <a:r>
              <a:rPr lang="en-US" dirty="0" smtClean="0"/>
              <a:t> </a:t>
            </a:r>
            <a:endParaRPr lang="en-IN" dirty="0" smtClean="0"/>
          </a:p>
          <a:p>
            <a:pPr fontAlgn="auto">
              <a:spcBef>
                <a:spcPts val="0"/>
              </a:spcBef>
              <a:spcAft>
                <a:spcPts val="0"/>
              </a:spcAft>
              <a:defRPr/>
            </a:pPr>
            <a:endParaRPr lang="en-IN"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274BA6-75F0-44D7-9C80-24DB5646CE34}" type="slidenum">
              <a:rPr lang="en-IN"/>
              <a:pPr fontAlgn="base">
                <a:spcBef>
                  <a:spcPct val="0"/>
                </a:spcBef>
                <a:spcAft>
                  <a:spcPct val="0"/>
                </a:spcAft>
              </a:pPr>
              <a:t>23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C1019E-63AE-42FD-A69E-DC6D7E3FE071}" type="slidenum">
              <a:rPr lang="en-IN" smtClean="0"/>
              <a:pPr>
                <a:defRPr/>
              </a:pPr>
              <a:t>4</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demand for </a:t>
            </a:r>
            <a:r>
              <a:rPr lang="hi-IN" smtClean="0">
                <a:ea typeface="Mangal" pitchFamily="2"/>
              </a:rPr>
              <a:t>more radical</a:t>
            </a:r>
            <a:r>
              <a:rPr lang="en-US" smtClean="0"/>
              <a:t> electoral and parliamentary reforms was, meanwhile, gaining momentum amongst artisans and working classes </a:t>
            </a:r>
            <a:r>
              <a:rPr lang="hi-IN" smtClean="0">
                <a:ea typeface="Mangal" pitchFamily="2"/>
              </a:rPr>
              <a:t>supported by </a:t>
            </a:r>
            <a:r>
              <a:rPr lang="en-US" smtClean="0"/>
              <a:t>sections of </a:t>
            </a:r>
            <a:r>
              <a:rPr lang="hi-IN" smtClean="0">
                <a:ea typeface="Mangal" pitchFamily="2"/>
              </a:rPr>
              <a:t>the </a:t>
            </a:r>
            <a:r>
              <a:rPr lang="en-US" smtClean="0"/>
              <a:t>middle class as well. The writings of radicals like Tom Paine and Major Cartwright acted as powerful catalysts in this respect. The outbreak of the French Revolution  in  1789 also had a positive impact </a:t>
            </a:r>
            <a:r>
              <a:rPr lang="hi-IN" smtClean="0">
                <a:ea typeface="Mangal" pitchFamily="2"/>
              </a:rPr>
              <a:t>initially </a:t>
            </a:r>
            <a:r>
              <a:rPr lang="en-US" smtClean="0"/>
              <a:t>on the radical movement in Britain  as it  revived  the interest in democratic reforms  which  had  been marginalised after the infamous Gordon riots against Catholics in London  in 1780. The Society for Constitutional Information was now revived along with the opening of a number of Republican Clubs in the provinces. One of the most radical of these was  the London  Corresponding  Society which under the  guidance  of  the London shoe maker--Thomas Hardy sought to organise a nationwide protest  for parliamentary reform as well as workers' rights  and also  established contacts with the Revolutionary  Convention  in France. </a:t>
            </a:r>
            <a:endParaRPr lang="en-IN" smtClean="0"/>
          </a:p>
          <a:p>
            <a:pPr>
              <a:spcBef>
                <a:spcPct val="0"/>
              </a:spcBef>
            </a:pPr>
            <a:endParaRPr lang="en-IN"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1075EA-74CB-482D-9029-1CF58A8C57F0}" type="slidenum">
              <a:rPr lang="en-IN"/>
              <a:pPr fontAlgn="base">
                <a:spcBef>
                  <a:spcPct val="0"/>
                </a:spcBef>
                <a:spcAft>
                  <a:spcPct val="0"/>
                </a:spcAft>
              </a:pPr>
              <a:t>24</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i-IN" dirty="0" smtClean="0">
                <a:ea typeface="Mangal" pitchFamily="2"/>
              </a:rPr>
              <a:t>Meanwhile the working class movement was also maturing in Britain. The initial phase </a:t>
            </a:r>
            <a:r>
              <a:rPr lang="en-US" dirty="0" smtClean="0"/>
              <a:t>of industrialisation  was  full  of misery  for the proletariat which worked and lived  in  extremely hostile  conditions for long hours on </a:t>
            </a:r>
            <a:r>
              <a:rPr lang="en-US" dirty="0" err="1" smtClean="0"/>
              <a:t>meagre</a:t>
            </a:r>
            <a:r>
              <a:rPr lang="en-US" dirty="0" smtClean="0"/>
              <a:t> wages and  with  few  rights  or social security. It is hardly surprising that in the face of these brutal conditions, in several places, the workers responded by systematically breaking </a:t>
            </a:r>
            <a:r>
              <a:rPr lang="hi-IN" dirty="0" smtClean="0">
                <a:ea typeface="Mangal" pitchFamily="2"/>
              </a:rPr>
              <a:t>new </a:t>
            </a:r>
            <a:r>
              <a:rPr lang="en-US" dirty="0" smtClean="0"/>
              <a:t>machines which </a:t>
            </a:r>
            <a:r>
              <a:rPr lang="en-US" dirty="0" err="1" smtClean="0"/>
              <a:t>symbolised</a:t>
            </a:r>
            <a:r>
              <a:rPr lang="en-US" dirty="0" smtClean="0"/>
              <a:t> the </a:t>
            </a:r>
            <a:r>
              <a:rPr lang="hi-IN" dirty="0" smtClean="0">
                <a:ea typeface="Mangal" pitchFamily="2"/>
              </a:rPr>
              <a:t>capitalist </a:t>
            </a:r>
            <a:r>
              <a:rPr lang="en-US" dirty="0" smtClean="0"/>
              <a:t>order to them. These early machine breakers have been nicknamed Luddites after their mythical leader </a:t>
            </a:r>
            <a:r>
              <a:rPr lang="en-US" dirty="0" err="1" smtClean="0"/>
              <a:t>Nedd</a:t>
            </a:r>
            <a:r>
              <a:rPr lang="en-US" dirty="0" smtClean="0"/>
              <a:t> </a:t>
            </a:r>
            <a:r>
              <a:rPr lang="en-US" dirty="0" err="1" smtClean="0"/>
              <a:t>Ludd</a:t>
            </a:r>
            <a:r>
              <a:rPr lang="en-US" dirty="0" smtClean="0"/>
              <a:t>.   </a:t>
            </a:r>
            <a:endParaRPr lang="en-IN" dirty="0" smtClean="0"/>
          </a:p>
          <a:p>
            <a:pPr>
              <a:spcBef>
                <a:spcPct val="0"/>
              </a:spcBef>
            </a:pPr>
            <a:r>
              <a:rPr lang="en-US" dirty="0" smtClean="0"/>
              <a:t> </a:t>
            </a:r>
            <a:endParaRPr lang="en-IN" dirty="0" smtClean="0"/>
          </a:p>
          <a:p>
            <a:pPr>
              <a:spcBef>
                <a:spcPct val="0"/>
              </a:spcBef>
            </a:pPr>
            <a:endParaRPr lang="en-IN"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18F75D-22E3-4D1A-9CE2-3403700D5F9A}" type="slidenum">
              <a:rPr lang="en-IN"/>
              <a:pPr fontAlgn="base">
                <a:spcBef>
                  <a:spcPct val="0"/>
                </a:spcBef>
                <a:spcAft>
                  <a:spcPct val="0"/>
                </a:spcAft>
              </a:pPr>
              <a:t>25</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defeat of Napoleon at Waterloo in 1815 had been celebrated all over Britain. However, for the workers of Manchester and Birmingham who were awaiting reforms, the end of the war actually brought more unemployment and economic difficulties. Yet, the Tory </a:t>
            </a:r>
            <a:r>
              <a:rPr lang="en-US" dirty="0" err="1" smtClean="0"/>
              <a:t>gover</a:t>
            </a:r>
            <a:r>
              <a:rPr lang="hi-IN" dirty="0" smtClean="0">
                <a:ea typeface="Mangal" pitchFamily="2"/>
              </a:rPr>
              <a:t>n</a:t>
            </a:r>
            <a:r>
              <a:rPr lang="en-US" dirty="0" err="1" smtClean="0"/>
              <a:t>ment</a:t>
            </a:r>
            <a:r>
              <a:rPr lang="en-US" dirty="0" smtClean="0"/>
              <a:t> of Lord Liverpool (1812-27) </a:t>
            </a:r>
            <a:r>
              <a:rPr lang="hi-IN" dirty="0" smtClean="0">
                <a:ea typeface="Mangal" pitchFamily="2"/>
              </a:rPr>
              <a:t>increased </a:t>
            </a:r>
            <a:r>
              <a:rPr lang="en-US" dirty="0" smtClean="0"/>
              <a:t>its repressive policies. The `March of the </a:t>
            </a:r>
            <a:r>
              <a:rPr lang="en-US" dirty="0" err="1" smtClean="0"/>
              <a:t>Blanketeers</a:t>
            </a:r>
            <a:r>
              <a:rPr lang="en-US" dirty="0" smtClean="0"/>
              <a:t>' which was led towards London by the weavers of Manchester to protest against their sufferings, in 1816</a:t>
            </a:r>
            <a:r>
              <a:rPr lang="hi-IN" dirty="0" smtClean="0">
                <a:ea typeface="Mangal" pitchFamily="2"/>
              </a:rPr>
              <a:t>,</a:t>
            </a:r>
            <a:r>
              <a:rPr lang="en-US" dirty="0" smtClean="0"/>
              <a:t> was beaten back. The revolt of the </a:t>
            </a:r>
            <a:r>
              <a:rPr lang="en-US" dirty="0" err="1" smtClean="0"/>
              <a:t>Spenceans</a:t>
            </a:r>
            <a:r>
              <a:rPr lang="en-US" dirty="0" smtClean="0"/>
              <a:t> who asked for redistribution of land, was, of course</a:t>
            </a:r>
            <a:r>
              <a:rPr lang="hi-IN" dirty="0" smtClean="0">
                <a:ea typeface="Mangal" pitchFamily="2"/>
              </a:rPr>
              <a:t>,</a:t>
            </a:r>
            <a:r>
              <a:rPr lang="en-US" dirty="0" smtClean="0"/>
              <a:t> s</a:t>
            </a:r>
            <a:r>
              <a:rPr lang="hi-IN" dirty="0" smtClean="0">
                <a:ea typeface="Mangal" pitchFamily="2"/>
              </a:rPr>
              <a:t>how</a:t>
            </a:r>
            <a:r>
              <a:rPr lang="en-US" dirty="0" smtClean="0"/>
              <a:t>n as treason and crushed. </a:t>
            </a:r>
            <a:endParaRPr lang="en-IN" dirty="0" smtClean="0"/>
          </a:p>
          <a:p>
            <a:pPr>
              <a:spcBef>
                <a:spcPct val="0"/>
              </a:spcBef>
            </a:pPr>
            <a:endParaRPr lang="en-IN" dirty="0"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EA8C8E-C3F0-40C0-B7A3-F0B21BC7E0AD}" type="slidenum">
              <a:rPr lang="en-IN"/>
              <a:pPr fontAlgn="base">
                <a:spcBef>
                  <a:spcPct val="0"/>
                </a:spcBef>
                <a:spcAft>
                  <a:spcPct val="0"/>
                </a:spcAft>
              </a:pPr>
              <a:t>26</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While the differences between the aristocracy and the rising </a:t>
            </a:r>
            <a:r>
              <a:rPr lang="en-US" dirty="0" err="1" smtClean="0"/>
              <a:t>bourgeo</a:t>
            </a:r>
            <a:r>
              <a:rPr lang="hi-IN" dirty="0" smtClean="0"/>
              <a:t>i</a:t>
            </a:r>
            <a:r>
              <a:rPr lang="en-US" dirty="0" err="1" smtClean="0"/>
              <a:t>sie</a:t>
            </a:r>
            <a:r>
              <a:rPr lang="en-US" dirty="0" smtClean="0"/>
              <a:t> could be reconciled after the Reform Act of 1832, the same could not be said for the more serious clash between the workers and the upper classes as a whole. Indeed, the laboring classes were quick to </a:t>
            </a:r>
            <a:r>
              <a:rPr lang="en-US" dirty="0" err="1" smtClean="0"/>
              <a:t>realise</a:t>
            </a:r>
            <a:r>
              <a:rPr lang="en-US" dirty="0" smtClean="0"/>
              <a:t> that a parliament which rests on limited franchise linked to the ownership of property will never be sympathetic to their sufferings. As a result, many turned towards the creation of non </a:t>
            </a:r>
            <a:r>
              <a:rPr lang="en-US" dirty="0" err="1" smtClean="0"/>
              <a:t>parli</a:t>
            </a:r>
            <a:r>
              <a:rPr lang="hi-IN" dirty="0" smtClean="0"/>
              <a:t>a</a:t>
            </a:r>
            <a:r>
              <a:rPr lang="en-US" dirty="0" err="1" smtClean="0"/>
              <a:t>mentary</a:t>
            </a:r>
            <a:r>
              <a:rPr lang="en-US" dirty="0" smtClean="0"/>
              <a:t> </a:t>
            </a:r>
            <a:r>
              <a:rPr lang="en-US" dirty="0" err="1" smtClean="0"/>
              <a:t>institu</a:t>
            </a:r>
            <a:r>
              <a:rPr lang="hi-IN" dirty="0" smtClean="0"/>
              <a:t>t</a:t>
            </a:r>
            <a:r>
              <a:rPr lang="en-US" dirty="0" smtClean="0"/>
              <a:t>ions such as an independent workers’ convention, cooperatives or to radical demands for universal franchise, secret ballot and stipends for all members of parliament. A few even propagated the  redistribution of land, workers control on factories and a socialist order  more generally  which would rest on the collective ideals of  equality rather than economic competition between individuals. </a:t>
            </a:r>
            <a:endParaRPr lang="en-IN" dirty="0" smtClean="0"/>
          </a:p>
          <a:p>
            <a:pPr fontAlgn="auto">
              <a:spcBef>
                <a:spcPts val="0"/>
              </a:spcBef>
              <a:spcAft>
                <a:spcPts val="0"/>
              </a:spcAft>
              <a:defRPr/>
            </a:pPr>
            <a:r>
              <a:rPr lang="en-US" dirty="0" smtClean="0"/>
              <a:t>The upper classes, however, were determined to thwart all such demands in order to extract a heavy price from </a:t>
            </a:r>
            <a:r>
              <a:rPr lang="en-US" dirty="0" err="1" smtClean="0"/>
              <a:t>labour</a:t>
            </a:r>
            <a:r>
              <a:rPr lang="en-US" dirty="0" smtClean="0"/>
              <a:t> for the rapid development of capital in the initial phase of </a:t>
            </a:r>
            <a:r>
              <a:rPr lang="en-US" dirty="0" err="1" smtClean="0"/>
              <a:t>industrialisation</a:t>
            </a:r>
            <a:r>
              <a:rPr lang="en-US" dirty="0" smtClean="0"/>
              <a:t>.  We  have talked about the  radical  movements  led jointly  by artisans and some middle class activists at the  turn of  the  nineteenth century as well as  the  repressive  measures undertaken  against them by the British state culminating in  the </a:t>
            </a:r>
            <a:r>
              <a:rPr lang="en-US" dirty="0" err="1" smtClean="0"/>
              <a:t>Peterloo</a:t>
            </a:r>
            <a:r>
              <a:rPr lang="en-US" dirty="0" smtClean="0"/>
              <a:t> massacre of 1819. During the same period, an independent </a:t>
            </a:r>
            <a:r>
              <a:rPr lang="hi-IN" dirty="0" smtClean="0"/>
              <a:t>and vibrant</a:t>
            </a:r>
            <a:r>
              <a:rPr lang="en-US" dirty="0" smtClean="0"/>
              <a:t> working class movement with its own friendly societies, cooperatives, newspapers and stores as well as </a:t>
            </a:r>
            <a:r>
              <a:rPr lang="hi-IN" dirty="0" smtClean="0"/>
              <a:t>trade </a:t>
            </a:r>
            <a:r>
              <a:rPr lang="en-US" dirty="0" smtClean="0"/>
              <a:t>unions was also coming into being</a:t>
            </a:r>
            <a:r>
              <a:rPr lang="hi-IN" dirty="0" smtClean="0"/>
              <a:t> in Britain</a:t>
            </a:r>
            <a:r>
              <a:rPr lang="en-US" dirty="0" smtClean="0"/>
              <a:t>.  It was distinct from the earlier </a:t>
            </a:r>
            <a:r>
              <a:rPr lang="hi-IN" dirty="0" smtClean="0"/>
              <a:t>18th century </a:t>
            </a:r>
            <a:r>
              <a:rPr lang="en-US" dirty="0" smtClean="0"/>
              <a:t>radical tradition by virtue of its own proletarian leadership</a:t>
            </a:r>
            <a:r>
              <a:rPr lang="hi-IN" dirty="0" smtClean="0"/>
              <a:t> (substituting earlier mainly middle class leaders</a:t>
            </a:r>
            <a:r>
              <a:rPr lang="en-US" dirty="0" smtClean="0"/>
              <a:t>, an independent agenda of economic demands and more sustained </a:t>
            </a:r>
            <a:r>
              <a:rPr lang="en-US" dirty="0" err="1" smtClean="0"/>
              <a:t>organisation</a:t>
            </a:r>
            <a:r>
              <a:rPr lang="hi-IN" dirty="0" smtClean="0"/>
              <a:t> now</a:t>
            </a:r>
            <a:r>
              <a:rPr lang="en-US" dirty="0" smtClean="0"/>
              <a:t>.</a:t>
            </a:r>
            <a:endParaRPr lang="en-IN" dirty="0" smtClean="0"/>
          </a:p>
          <a:p>
            <a:pPr fontAlgn="auto">
              <a:spcBef>
                <a:spcPts val="0"/>
              </a:spcBef>
              <a:spcAft>
                <a:spcPts val="0"/>
              </a:spcAft>
              <a:defRPr/>
            </a:pPr>
            <a:r>
              <a:rPr lang="en-US" dirty="0" smtClean="0"/>
              <a:t> </a:t>
            </a:r>
            <a:endParaRPr lang="en-IN" dirty="0" smtClean="0"/>
          </a:p>
          <a:p>
            <a:pPr fontAlgn="auto">
              <a:spcBef>
                <a:spcPts val="0"/>
              </a:spcBef>
              <a:spcAft>
                <a:spcPts val="0"/>
              </a:spcAft>
              <a:defRPr/>
            </a:pPr>
            <a:r>
              <a:rPr lang="en-US" dirty="0" smtClean="0"/>
              <a:t> </a:t>
            </a:r>
            <a:endParaRPr lang="en-IN" dirty="0" smtClean="0"/>
          </a:p>
          <a:p>
            <a:pPr fontAlgn="auto">
              <a:spcBef>
                <a:spcPts val="0"/>
              </a:spcBef>
              <a:spcAft>
                <a:spcPts val="0"/>
              </a:spcAft>
              <a:defRPr/>
            </a:pPr>
            <a:endParaRPr lang="en-IN" dirty="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9311AC-3CEF-441F-910C-4CC6B545077C}" type="slidenum">
              <a:rPr lang="en-IN"/>
              <a:pPr fontAlgn="base">
                <a:spcBef>
                  <a:spcPct val="0"/>
                </a:spcBef>
                <a:spcAft>
                  <a:spcPct val="0"/>
                </a:spcAft>
              </a:pPr>
              <a:t>27</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None of these measures removed the basic inequalities in </a:t>
            </a:r>
            <a:r>
              <a:rPr lang="hi-IN" dirty="0" smtClean="0">
                <a:ea typeface="Mangal" pitchFamily="2"/>
              </a:rPr>
              <a:t>Britain</a:t>
            </a:r>
            <a:r>
              <a:rPr lang="en-US" dirty="0" smtClean="0"/>
              <a:t>’</a:t>
            </a:r>
            <a:r>
              <a:rPr lang="hi-IN" dirty="0" smtClean="0">
                <a:ea typeface="Mangal" pitchFamily="2"/>
              </a:rPr>
              <a:t>s social structure </a:t>
            </a:r>
            <a:r>
              <a:rPr lang="en-US" dirty="0" smtClean="0"/>
              <a:t>as the sanctity of private </a:t>
            </a:r>
            <a:r>
              <a:rPr lang="hi-IN" dirty="0" smtClean="0">
                <a:ea typeface="Mangal" pitchFamily="2"/>
              </a:rPr>
              <a:t>and </a:t>
            </a:r>
            <a:r>
              <a:rPr lang="en-US" dirty="0" smtClean="0"/>
              <a:t>inherited property was never</a:t>
            </a:r>
            <a:r>
              <a:rPr lang="hi-IN" dirty="0" smtClean="0">
                <a:ea typeface="Mangal" pitchFamily="2"/>
              </a:rPr>
              <a:t> challenged</a:t>
            </a:r>
            <a:r>
              <a:rPr lang="en-US" dirty="0" smtClean="0"/>
              <a:t>.  </a:t>
            </a:r>
            <a:r>
              <a:rPr lang="hi-IN" dirty="0" smtClean="0">
                <a:ea typeface="Mangal" pitchFamily="2"/>
              </a:rPr>
              <a:t>In fact,</a:t>
            </a:r>
            <a:r>
              <a:rPr lang="en-US" dirty="0" smtClean="0"/>
              <a:t> fresh bouts of agitation </a:t>
            </a:r>
            <a:r>
              <a:rPr lang="hi-IN" dirty="0" smtClean="0">
                <a:ea typeface="Mangal" pitchFamily="2"/>
              </a:rPr>
              <a:t>after the first world war and the gargantuan crisis of </a:t>
            </a:r>
            <a:r>
              <a:rPr lang="en-US" dirty="0" smtClean="0"/>
              <a:t>‘</a:t>
            </a:r>
            <a:r>
              <a:rPr lang="hi-IN" dirty="0" smtClean="0">
                <a:ea typeface="Mangal" pitchFamily="2"/>
              </a:rPr>
              <a:t>The Great Depression</a:t>
            </a:r>
            <a:r>
              <a:rPr lang="en-US" dirty="0" smtClean="0"/>
              <a:t>’ would </a:t>
            </a:r>
            <a:r>
              <a:rPr lang="hi-IN" dirty="0" smtClean="0">
                <a:ea typeface="Mangal" pitchFamily="2"/>
              </a:rPr>
              <a:t>have to intervene </a:t>
            </a:r>
            <a:r>
              <a:rPr lang="en-US" dirty="0" smtClean="0"/>
              <a:t>before </a:t>
            </a:r>
            <a:r>
              <a:rPr lang="hi-IN" dirty="0" smtClean="0">
                <a:ea typeface="Mangal" pitchFamily="2"/>
              </a:rPr>
              <a:t>Britain</a:t>
            </a:r>
            <a:r>
              <a:rPr lang="en-US" dirty="0" smtClean="0"/>
              <a:t>’</a:t>
            </a:r>
            <a:r>
              <a:rPr lang="hi-IN" dirty="0" smtClean="0">
                <a:ea typeface="Mangal" pitchFamily="2"/>
              </a:rPr>
              <a:t>s </a:t>
            </a:r>
            <a:r>
              <a:rPr lang="en-US" dirty="0" smtClean="0"/>
              <a:t>liberal  polity  would  really </a:t>
            </a:r>
            <a:r>
              <a:rPr lang="en-US" dirty="0" err="1" smtClean="0"/>
              <a:t>fulfil</a:t>
            </a:r>
            <a:r>
              <a:rPr lang="en-US" dirty="0" smtClean="0"/>
              <a:t> these fundamental aspirations of workers and of the `second sex'.</a:t>
            </a:r>
            <a:r>
              <a:rPr lang="hi-IN" dirty="0" smtClean="0">
                <a:ea typeface="Mangal" pitchFamily="2"/>
              </a:rPr>
              <a:t>Yet</a:t>
            </a:r>
            <a:r>
              <a:rPr lang="en-US" dirty="0" smtClean="0"/>
              <a:t>, a crucial benchmark had been crossed in Britain by late nineteenth century with the largely peaceful resolution of the class </a:t>
            </a:r>
            <a:r>
              <a:rPr lang="hi-IN" dirty="0" smtClean="0">
                <a:ea typeface="Mangal" pitchFamily="2"/>
              </a:rPr>
              <a:t>question </a:t>
            </a:r>
            <a:r>
              <a:rPr lang="en-US" dirty="0" smtClean="0"/>
              <a:t>thrown up by the Chartist movement and socialism. The acceptance of </a:t>
            </a:r>
            <a:r>
              <a:rPr lang="hi-IN" dirty="0" smtClean="0">
                <a:ea typeface="Mangal" pitchFamily="2"/>
              </a:rPr>
              <a:t>the </a:t>
            </a:r>
            <a:r>
              <a:rPr lang="en-US" dirty="0" smtClean="0"/>
              <a:t>parliament and electoral politics as the central mechanism for the resolution of </a:t>
            </a:r>
            <a:r>
              <a:rPr lang="hi-IN" dirty="0" smtClean="0">
                <a:ea typeface="Mangal" pitchFamily="2"/>
              </a:rPr>
              <a:t>all </a:t>
            </a:r>
            <a:r>
              <a:rPr lang="en-US" dirty="0" smtClean="0"/>
              <a:t>s</a:t>
            </a:r>
            <a:r>
              <a:rPr lang="hi-IN" dirty="0" smtClean="0">
                <a:ea typeface="Mangal" pitchFamily="2"/>
              </a:rPr>
              <a:t>ocial and political</a:t>
            </a:r>
            <a:r>
              <a:rPr lang="en-US" dirty="0" smtClean="0"/>
              <a:t> conflicts was</a:t>
            </a:r>
            <a:r>
              <a:rPr lang="hi-IN" dirty="0" smtClean="0">
                <a:ea typeface="Mangal" pitchFamily="2"/>
              </a:rPr>
              <a:t> the key to this evolving order.</a:t>
            </a:r>
            <a:endParaRPr lang="en-IN" dirty="0" smtClean="0"/>
          </a:p>
          <a:p>
            <a:pPr>
              <a:spcBef>
                <a:spcPct val="0"/>
              </a:spcBef>
            </a:pPr>
            <a:r>
              <a:rPr lang="en-US" dirty="0" smtClean="0"/>
              <a:t> </a:t>
            </a:r>
            <a:endParaRPr lang="en-IN" dirty="0" smtClean="0"/>
          </a:p>
          <a:p>
            <a:pPr>
              <a:spcBef>
                <a:spcPct val="0"/>
              </a:spcBef>
            </a:pPr>
            <a:endParaRPr lang="en-IN" dirty="0" smtClean="0"/>
          </a:p>
          <a:p>
            <a:pPr>
              <a:spcBef>
                <a:spcPct val="0"/>
              </a:spcBef>
            </a:pPr>
            <a:endParaRPr lang="en-IN" dirty="0"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F62777-0043-49C5-8CB3-45291FCF9D2A}" type="slidenum">
              <a:rPr lang="en-IN"/>
              <a:pPr fontAlgn="base">
                <a:spcBef>
                  <a:spcPct val="0"/>
                </a:spcBef>
                <a:spcAft>
                  <a:spcPct val="0"/>
                </a:spcAft>
              </a:pPr>
              <a:t>28</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British state responded to these </a:t>
            </a:r>
            <a:r>
              <a:rPr lang="hi-IN" dirty="0" smtClean="0">
                <a:ea typeface="Mangal" pitchFamily="2"/>
              </a:rPr>
              <a:t>liberal and radical </a:t>
            </a:r>
            <a:r>
              <a:rPr lang="en-US" dirty="0" smtClean="0"/>
              <a:t>demands in </a:t>
            </a:r>
            <a:r>
              <a:rPr lang="hi-IN" dirty="0" smtClean="0">
                <a:ea typeface="Mangal" pitchFamily="2"/>
              </a:rPr>
              <a:t>very different </a:t>
            </a:r>
            <a:r>
              <a:rPr lang="en-US" dirty="0" smtClean="0"/>
              <a:t>ways. Some economic and administrative reforms were accepted to accommodate the aspirations of the rising middle class.  Indeed  such `reformist conservatism'  of  the  British oligarchy distinguished it clearly from the `rightist' forces  in most  Continental regimes of the period and helped in forging  an early alliance between the aristocracy and the bourgeoisie</a:t>
            </a:r>
            <a:r>
              <a:rPr lang="hi-IN" dirty="0" smtClean="0">
                <a:ea typeface="Mangal" pitchFamily="2"/>
              </a:rPr>
              <a:t> subsequently</a:t>
            </a:r>
            <a:r>
              <a:rPr lang="en-US" dirty="0" smtClean="0"/>
              <a:t>. But the demands of the workers were viewed with general suspicion and suppressed unequivocally in the initial years of industrialisation. </a:t>
            </a:r>
            <a:endParaRPr lang="en-IN" dirty="0" smtClean="0"/>
          </a:p>
          <a:p>
            <a:pPr>
              <a:spcBef>
                <a:spcPct val="0"/>
              </a:spcBef>
            </a:pPr>
            <a:endParaRPr lang="en-IN" dirty="0"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AA85DD-4B83-4B19-8160-C760AF060FF3}" type="slidenum">
              <a:rPr lang="en-IN"/>
              <a:pPr fontAlgn="base">
                <a:spcBef>
                  <a:spcPct val="0"/>
                </a:spcBef>
                <a:spcAft>
                  <a:spcPct val="0"/>
                </a:spcAft>
              </a:pPr>
              <a:t>30</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passage  of  the Parliamentary Reform Act  of  1832  was one of the most crucial events in Britain's transition  to modern  politics  as it ensured a prominent place to  the  rising middle class in the British polity and a stake in its stability. </a:t>
            </a:r>
            <a:endParaRPr lang="en-IN" dirty="0" smtClean="0"/>
          </a:p>
          <a:p>
            <a:pPr>
              <a:spcBef>
                <a:spcPct val="0"/>
              </a:spcBef>
            </a:pPr>
            <a:r>
              <a:rPr lang="en-US" dirty="0" smtClean="0"/>
              <a:t>Demands for reform in Britain's </a:t>
            </a:r>
            <a:r>
              <a:rPr lang="hi-IN" dirty="0" smtClean="0">
                <a:ea typeface="Mangal" pitchFamily="2"/>
              </a:rPr>
              <a:t>old </a:t>
            </a:r>
            <a:r>
              <a:rPr lang="en-US" dirty="0" err="1" smtClean="0"/>
              <a:t>parliame</a:t>
            </a:r>
            <a:r>
              <a:rPr lang="hi-IN" dirty="0" smtClean="0">
                <a:ea typeface="Mangal" pitchFamily="2"/>
              </a:rPr>
              <a:t>n</a:t>
            </a:r>
            <a:r>
              <a:rPr lang="en-US" dirty="0" err="1" smtClean="0"/>
              <a:t>tary</a:t>
            </a:r>
            <a:r>
              <a:rPr lang="en-US" dirty="0" smtClean="0"/>
              <a:t> system had been growing with industrialisation since late eighteenth century.  A number of bills had been introduced in the</a:t>
            </a:r>
            <a:r>
              <a:rPr lang="hi-IN" dirty="0" smtClean="0">
                <a:ea typeface="Mangal" pitchFamily="2"/>
              </a:rPr>
              <a:t> p</a:t>
            </a:r>
            <a:r>
              <a:rPr lang="en-US" dirty="0" err="1" smtClean="0"/>
              <a:t>arliament</a:t>
            </a:r>
            <a:r>
              <a:rPr lang="en-US" dirty="0" smtClean="0"/>
              <a:t>, especially since 1780s, to enhance the representation of the new industrial centres.  But none gathered sufficient support.  While radicals under the leadership of Burdett and some Whig leaders such as Brougham and Russell were committed to reform, the ruling Tories were </a:t>
            </a:r>
            <a:r>
              <a:rPr lang="hi-IN" dirty="0" smtClean="0">
                <a:ea typeface="Mangal" pitchFamily="2"/>
              </a:rPr>
              <a:t>dead </a:t>
            </a:r>
            <a:r>
              <a:rPr lang="en-US" dirty="0" smtClean="0"/>
              <a:t>against any constitutional innovation. Both the  major parliamentary  factions  were,  moreover,  united  in  dismissing democracy  or a radical extention of the franchise  as  dangerous for the country.  </a:t>
            </a:r>
            <a:endParaRPr lang="en-IN" dirty="0" smtClean="0"/>
          </a:p>
          <a:p>
            <a:pPr>
              <a:spcBef>
                <a:spcPct val="0"/>
              </a:spcBef>
            </a:pPr>
            <a:r>
              <a:rPr lang="en-US" dirty="0" smtClean="0"/>
              <a:t>The accession of the liberal monarch William IV in 1830 brought the Whigs to power after a long gap. This brightened the chances of limited parliamentary reform. The same year revolutions </a:t>
            </a:r>
            <a:r>
              <a:rPr lang="hi-IN" dirty="0" smtClean="0">
                <a:ea typeface="Mangal" pitchFamily="2"/>
              </a:rPr>
              <a:t>also </a:t>
            </a:r>
            <a:r>
              <a:rPr lang="en-US" dirty="0" smtClean="0"/>
              <a:t>broke out in a number of countries in Europe and gave further </a:t>
            </a:r>
            <a:r>
              <a:rPr lang="en-US" dirty="0" err="1" smtClean="0"/>
              <a:t>filip</a:t>
            </a:r>
            <a:r>
              <a:rPr lang="en-US" dirty="0" smtClean="0"/>
              <a:t> to reform efforts in Britain.  Under such pressures, the House of Commons passed two successive reform bills. But both were thrown out by the House of Lords. Meanwhile, pro reform associations were formed in several cities of Britain and leaders like Thomas Attwood in Birmingham and Francis Place in London tried to mobilise shopkeepers, artisans   as well as workers in support of </a:t>
            </a:r>
            <a:r>
              <a:rPr lang="hi-IN" dirty="0" smtClean="0">
                <a:ea typeface="Mangal" pitchFamily="2"/>
              </a:rPr>
              <a:t>electoral </a:t>
            </a:r>
            <a:r>
              <a:rPr lang="en-US" dirty="0" smtClean="0"/>
              <a:t>reform.  In the elections of 1831 which were called to end the deadlock in parliament, the reformist Whigs were again returned in majority. Ultimately, the House of Lords also bowed before the ‘liberal’ king's warning of creating new reformist peers and the first Reform Act thus came into force in 1832.</a:t>
            </a:r>
            <a:endParaRPr lang="en-IN" dirty="0" smtClean="0"/>
          </a:p>
          <a:p>
            <a:pPr>
              <a:spcBef>
                <a:spcPct val="0"/>
              </a:spcBef>
            </a:pPr>
            <a:endParaRPr lang="en-IN"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82BDFE-5017-439F-BD28-F0AEA73115FE}" type="slidenum">
              <a:rPr lang="en-IN"/>
              <a:pPr fontAlgn="base">
                <a:spcBef>
                  <a:spcPct val="0"/>
                </a:spcBef>
                <a:spcAft>
                  <a:spcPct val="0"/>
                </a:spcAft>
              </a:pPr>
              <a:t>31</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smtClean="0"/>
              <a:t>The aim of the Act, however, was to preserve the existing Constitution of Britain; not to change it. For this it tried to introduce some reforms in the election of the House of Commons. While providing for a redistribution of 143 seats of the lower House to accord with the new demographic pattern of industrial Britain, the Act also abolished a number of `rotten' boroughs and extended the franchise marginally in the counties and the boroughs.  In the counties, all men who were £10 copyholders and £50 ‘tenants at will', in addition to the 40 </a:t>
            </a:r>
            <a:r>
              <a:rPr lang="en-US" dirty="0" err="1" smtClean="0"/>
              <a:t>shil</a:t>
            </a:r>
            <a:r>
              <a:rPr lang="hi-IN" dirty="0" smtClean="0"/>
              <a:t>l</a:t>
            </a:r>
            <a:r>
              <a:rPr lang="en-US" dirty="0" err="1" smtClean="0"/>
              <a:t>ing</a:t>
            </a:r>
            <a:r>
              <a:rPr lang="en-US" dirty="0" smtClean="0"/>
              <a:t>  freehold</a:t>
            </a:r>
            <a:r>
              <a:rPr lang="hi-IN" dirty="0" smtClean="0"/>
              <a:t>e</a:t>
            </a:r>
            <a:r>
              <a:rPr lang="en-US" dirty="0" err="1" smtClean="0"/>
              <a:t>rs</a:t>
            </a:r>
            <a:r>
              <a:rPr lang="en-US" dirty="0" smtClean="0"/>
              <a:t>,  now </a:t>
            </a:r>
            <a:r>
              <a:rPr lang="hi-IN" dirty="0" smtClean="0"/>
              <a:t>obtained </a:t>
            </a:r>
            <a:r>
              <a:rPr lang="en-US" dirty="0" err="1" smtClean="0"/>
              <a:t>vot</a:t>
            </a:r>
            <a:r>
              <a:rPr lang="hi-IN" dirty="0" smtClean="0"/>
              <a:t>ing right</a:t>
            </a:r>
            <a:r>
              <a:rPr lang="en-US" dirty="0" smtClean="0"/>
              <a:t>. In the boroughs, on the other hand, all householders occupying residences worth #10 per annum or more were enfranchised. The new electorate still consisted of less than six </a:t>
            </a:r>
            <a:r>
              <a:rPr lang="en-US" dirty="0" err="1" smtClean="0"/>
              <a:t>lakh</a:t>
            </a:r>
            <a:r>
              <a:rPr lang="en-US" dirty="0" smtClean="0"/>
              <a:t> men or a mere 3% of the total population of Britain then.  </a:t>
            </a:r>
            <a:endParaRPr lang="en-IN" dirty="0" smtClean="0"/>
          </a:p>
          <a:p>
            <a:pPr fontAlgn="auto">
              <a:spcBef>
                <a:spcPts val="0"/>
              </a:spcBef>
              <a:spcAft>
                <a:spcPts val="0"/>
              </a:spcAft>
              <a:defRPr/>
            </a:pPr>
            <a:r>
              <a:rPr lang="en-US" dirty="0" smtClean="0"/>
              <a:t>Thus, the Act </a:t>
            </a:r>
            <a:r>
              <a:rPr lang="hi-IN" dirty="0" smtClean="0"/>
              <a:t>of 1832 </a:t>
            </a:r>
            <a:r>
              <a:rPr lang="en-US" dirty="0" smtClean="0"/>
              <a:t>ensured that the rule of property would continue in Britain. But, alongside the established aristocracy, it granted representation to the rising middle classes in the country’s parliamentary government. This went a long way in forging a compromise between the </a:t>
            </a:r>
            <a:r>
              <a:rPr lang="en-US" dirty="0" err="1" smtClean="0"/>
              <a:t>bourgeo</a:t>
            </a:r>
            <a:r>
              <a:rPr lang="hi-IN" dirty="0" smtClean="0"/>
              <a:t>i</a:t>
            </a:r>
            <a:r>
              <a:rPr lang="en-US" dirty="0" err="1" smtClean="0"/>
              <a:t>sie</a:t>
            </a:r>
            <a:r>
              <a:rPr lang="en-US" dirty="0" smtClean="0"/>
              <a:t> and the landed elite.  Thus it enables a peaceful transition to a liberal polity in Britain. </a:t>
            </a:r>
            <a:endParaRPr lang="en-IN" dirty="0" smtClean="0"/>
          </a:p>
          <a:p>
            <a:pPr fontAlgn="auto">
              <a:spcBef>
                <a:spcPts val="0"/>
              </a:spcBef>
              <a:spcAft>
                <a:spcPts val="0"/>
              </a:spcAft>
              <a:defRPr/>
            </a:pPr>
            <a:r>
              <a:rPr lang="en-US" dirty="0" smtClean="0"/>
              <a:t>Apart from redefining the class character of the state, the Act had some other long term implications which are important to note at this stage. Firstly, the very manner  of  its  passage enhanced the significance of the House of Commons in relation  to the  upper  House and also set an important  precedent  of  extra parliamentary  pressures on legislators. Secondly, the  reformist agenda  within parliament became extremely strong after  1832  as more  radicals  entered parliament from  the  industrial  </a:t>
            </a:r>
            <a:r>
              <a:rPr lang="en-US" dirty="0" err="1" smtClean="0"/>
              <a:t>centres</a:t>
            </a:r>
            <a:r>
              <a:rPr lang="en-US" dirty="0" smtClean="0"/>
              <a:t> which had gained representation and the Whigs and the Tories were  also  forced  to  develop new programs to  broaden  their  appeal amongst  the middle classes The  new members of parliament were also exposed to greater pressure  both from  the constituencies as well as the parties. In the</a:t>
            </a:r>
            <a:r>
              <a:rPr lang="hi-IN" dirty="0" smtClean="0"/>
              <a:t> preceding section we have noted </a:t>
            </a:r>
            <a:r>
              <a:rPr lang="en-US" dirty="0" smtClean="0"/>
              <a:t>a host of reforms including factory laws, municipal reform and the freeing of the labor market through a new Poor Law which were passed by the parliament soon after the Reform Act of 1832. </a:t>
            </a:r>
            <a:endParaRPr lang="en-IN" dirty="0" smtClean="0"/>
          </a:p>
          <a:p>
            <a:pPr fontAlgn="auto">
              <a:spcBef>
                <a:spcPts val="0"/>
              </a:spcBef>
              <a:spcAft>
                <a:spcPts val="0"/>
              </a:spcAft>
              <a:defRPr/>
            </a:pPr>
            <a:r>
              <a:rPr lang="en-US" dirty="0" smtClean="0"/>
              <a:t> </a:t>
            </a:r>
            <a:endParaRPr lang="en-IN" dirty="0" smtClean="0"/>
          </a:p>
          <a:p>
            <a:pPr fontAlgn="auto">
              <a:spcBef>
                <a:spcPts val="0"/>
              </a:spcBef>
              <a:spcAft>
                <a:spcPts val="0"/>
              </a:spcAft>
              <a:defRPr/>
            </a:pPr>
            <a:endParaRPr lang="en-IN"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C96166-6C14-4DAD-B99C-AD917E332D1E}" type="slidenum">
              <a:rPr lang="en-IN"/>
              <a:pPr fontAlgn="base">
                <a:spcBef>
                  <a:spcPct val="0"/>
                </a:spcBef>
                <a:spcAft>
                  <a:spcPct val="0"/>
                </a:spcAft>
              </a:pPr>
              <a:t>32</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          </a:t>
            </a:r>
            <a:r>
              <a:rPr lang="en-US" dirty="0" smtClean="0"/>
              <a:t>Factors which led to a </a:t>
            </a:r>
            <a:r>
              <a:rPr lang="hi-IN" dirty="0" smtClean="0">
                <a:ea typeface="Mangal" pitchFamily="2"/>
              </a:rPr>
              <a:t>successful </a:t>
            </a:r>
            <a:r>
              <a:rPr lang="en-US" dirty="0" smtClean="0"/>
              <a:t>resolution </a:t>
            </a:r>
            <a:r>
              <a:rPr lang="hi-IN" dirty="0" smtClean="0">
                <a:ea typeface="Mangal" pitchFamily="2"/>
              </a:rPr>
              <a:t>of class struggles </a:t>
            </a:r>
            <a:r>
              <a:rPr lang="en-US" dirty="0" smtClean="0"/>
              <a:t>in the first industrial nation were: the unity displayed by  its upper classes </a:t>
            </a:r>
            <a:r>
              <a:rPr lang="en-US" dirty="0" err="1" smtClean="0"/>
              <a:t>vis</a:t>
            </a:r>
            <a:r>
              <a:rPr lang="en-US" dirty="0" smtClean="0"/>
              <a:t> a </a:t>
            </a:r>
            <a:r>
              <a:rPr lang="en-US" dirty="0" err="1" smtClean="0"/>
              <a:t>vis</a:t>
            </a:r>
            <a:r>
              <a:rPr lang="en-US" dirty="0" smtClean="0"/>
              <a:t> workers, the economic benefits of the expanding British Empire, the relative weakness of revolutionary politics in nineteenth century Britain and the s</a:t>
            </a:r>
            <a:r>
              <a:rPr lang="hi-IN" dirty="0" smtClean="0">
                <a:ea typeface="Mangal" pitchFamily="2"/>
              </a:rPr>
              <a:t>low but steady</a:t>
            </a:r>
            <a:r>
              <a:rPr lang="en-US" dirty="0" smtClean="0"/>
              <a:t>  growth of welfare legislation</a:t>
            </a:r>
            <a:r>
              <a:rPr lang="hi-IN" dirty="0" smtClean="0">
                <a:ea typeface="Mangal" pitchFamily="2"/>
              </a:rPr>
              <a:t> under the Liberal as well as the Conservative regimes</a:t>
            </a:r>
            <a:r>
              <a:rPr lang="en-US" dirty="0" smtClean="0"/>
              <a:t>. A </a:t>
            </a:r>
            <a:r>
              <a:rPr lang="hi-IN" dirty="0" smtClean="0">
                <a:ea typeface="Mangal" pitchFamily="2"/>
              </a:rPr>
              <a:t>deeper </a:t>
            </a:r>
            <a:r>
              <a:rPr lang="en-US" dirty="0" smtClean="0"/>
              <a:t>understanding of </a:t>
            </a:r>
            <a:r>
              <a:rPr lang="hi-IN" dirty="0" smtClean="0">
                <a:ea typeface="Mangal" pitchFamily="2"/>
              </a:rPr>
              <a:t>a stable liberal polity such as Britain</a:t>
            </a:r>
            <a:r>
              <a:rPr lang="en-US" dirty="0" smtClean="0"/>
              <a:t>’</a:t>
            </a:r>
            <a:r>
              <a:rPr lang="hi-IN" dirty="0" smtClean="0">
                <a:ea typeface="Mangal" pitchFamily="2"/>
              </a:rPr>
              <a:t>s </a:t>
            </a:r>
            <a:r>
              <a:rPr lang="en-US" dirty="0" smtClean="0"/>
              <a:t>requires a special focus on </a:t>
            </a:r>
            <a:r>
              <a:rPr lang="hi-IN" dirty="0" smtClean="0">
                <a:ea typeface="Mangal" pitchFamily="2"/>
              </a:rPr>
              <a:t>its </a:t>
            </a:r>
            <a:r>
              <a:rPr lang="en-US" dirty="0" smtClean="0"/>
              <a:t>ideological apparatus too. Propaganda is not peculiar to modern times. Earlier states also sought legitimacy through religious sanctions and by </a:t>
            </a:r>
            <a:r>
              <a:rPr lang="en-US" dirty="0" err="1" smtClean="0"/>
              <a:t>patronising</a:t>
            </a:r>
            <a:r>
              <a:rPr lang="en-US" dirty="0" smtClean="0"/>
              <a:t> the traditional intelligentsia. In modern times, however, the search for legitimacy and thought control can be more subtle and indirect. National education and state awards and the </a:t>
            </a:r>
            <a:r>
              <a:rPr lang="hi-IN" dirty="0" smtClean="0">
                <a:ea typeface="Mangal" pitchFamily="2"/>
              </a:rPr>
              <a:t>subtle </a:t>
            </a:r>
            <a:r>
              <a:rPr lang="en-US" dirty="0" smtClean="0"/>
              <a:t>regulation of modern media offer important channels for such control.  </a:t>
            </a:r>
            <a:endParaRPr lang="en-IN" dirty="0"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43BD77-D804-4196-B4D7-F24B3ACDB829}" type="slidenum">
              <a:rPr lang="en-IN"/>
              <a:pPr fontAlgn="base">
                <a:spcBef>
                  <a:spcPct val="0"/>
                </a:spcBef>
                <a:spcAft>
                  <a:spcPct val="0"/>
                </a:spcAft>
              </a:pPr>
              <a:t>33</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hi-IN" dirty="0" smtClean="0"/>
              <a:t>At the same time, we must admit that a memorable aspect of nineteenth century British polity was that the numerous </a:t>
            </a:r>
            <a:r>
              <a:rPr lang="en-US" dirty="0" smtClean="0"/>
              <a:t>‘</a:t>
            </a:r>
            <a:r>
              <a:rPr lang="hi-IN" dirty="0" smtClean="0"/>
              <a:t>improvements</a:t>
            </a:r>
            <a:r>
              <a:rPr lang="en-US" dirty="0" smtClean="0"/>
              <a:t>’</a:t>
            </a:r>
            <a:r>
              <a:rPr lang="hi-IN" dirty="0" smtClean="0"/>
              <a:t> in laws, administration, budgeting and welfare etc, tiny and cautious though they were, rarely suffered reversion or circulatory swings over time. As a result, the British reform experience was limited but steady and cumulative. It is </a:t>
            </a:r>
            <a:r>
              <a:rPr lang="en-US" dirty="0" smtClean="0"/>
              <a:t>also </a:t>
            </a:r>
            <a:r>
              <a:rPr lang="hi-IN" dirty="0" smtClean="0"/>
              <a:t>memorable that even in the middle ages, the Magna Carta, signed by a cornered King John (in 1215) was never reverted by the most powerful of British monarchs also. Countries where enquiry commissions and social reformers keep going over and over the same suggestions and measures while problems ranging from </a:t>
            </a:r>
            <a:r>
              <a:rPr lang="en-US" dirty="0" smtClean="0"/>
              <a:t>poverty </a:t>
            </a:r>
            <a:r>
              <a:rPr lang="hi-IN" dirty="0" smtClean="0"/>
              <a:t>to </a:t>
            </a:r>
            <a:r>
              <a:rPr lang="en-US" dirty="0" smtClean="0"/>
              <a:t>unemployment </a:t>
            </a:r>
            <a:r>
              <a:rPr lang="hi-IN" dirty="0" smtClean="0"/>
              <a:t>to corruption remain almost unshaken, have a lot to learn from the </a:t>
            </a:r>
            <a:r>
              <a:rPr lang="en-US" dirty="0" smtClean="0"/>
              <a:t>hi</a:t>
            </a:r>
            <a:r>
              <a:rPr lang="hi-IN" dirty="0" smtClean="0"/>
              <a:t>story of Britain</a:t>
            </a:r>
            <a:r>
              <a:rPr lang="en-US" dirty="0" smtClean="0"/>
              <a:t>’s political culture</a:t>
            </a:r>
            <a:r>
              <a:rPr lang="hi-IN" dirty="0" smtClean="0"/>
              <a:t>. </a:t>
            </a:r>
            <a:endParaRPr lang="en-IN" dirty="0" smtClean="0"/>
          </a:p>
          <a:p>
            <a:pPr fontAlgn="auto">
              <a:spcBef>
                <a:spcPts val="0"/>
              </a:spcBef>
              <a:spcAft>
                <a:spcPts val="0"/>
              </a:spcAft>
              <a:defRPr/>
            </a:pPr>
            <a:r>
              <a:rPr lang="en-US" dirty="0" smtClean="0"/>
              <a:t>  </a:t>
            </a:r>
            <a:r>
              <a:rPr lang="hi-IN" dirty="0" smtClean="0"/>
              <a:t>The rise of liberal democracy in nineteenth century Britain constitutes a major landmark in the history of the modern world as a whole. At the beginning of the twenty first century when the revolutionary legacy of France, Russia and China are being reassessed by revisionist historians comprehensively, a critical look at the alternate route to modern politics pursued in Britain becomes even more relevant for students of history. Among the factors which facilitated the relatively peaceful transition (barring the Irish question) to a liberal polity in Britain mention must be made of the nature of the mixed constitution already existing by the end of seventeenth century, the politics of accomodation followed by the aristocracy as well as the bourgeoisie specially after mid nineteenth century and of reformism preferred by British labor and also the benefits of the largest ever empire which could keep the labor aristocracy more contented in Britain than in France, Italy or Germany, Russia etc.</a:t>
            </a:r>
            <a:endParaRPr lang="en-IN" dirty="0" smtClean="0"/>
          </a:p>
          <a:p>
            <a:pPr fontAlgn="auto">
              <a:spcBef>
                <a:spcPts val="0"/>
              </a:spcBef>
              <a:spcAft>
                <a:spcPts val="0"/>
              </a:spcAft>
              <a:defRPr/>
            </a:pPr>
            <a:endParaRPr lang="en-IN" dirty="0" smtClean="0"/>
          </a:p>
          <a:p>
            <a:endParaRPr lang="en-US" dirty="0"/>
          </a:p>
        </p:txBody>
      </p:sp>
      <p:sp>
        <p:nvSpPr>
          <p:cNvPr id="4" name="Slide Number Placeholder 3"/>
          <p:cNvSpPr>
            <a:spLocks noGrp="1"/>
          </p:cNvSpPr>
          <p:nvPr>
            <p:ph type="sldNum" sz="quarter" idx="10"/>
          </p:nvPr>
        </p:nvSpPr>
        <p:spPr/>
        <p:txBody>
          <a:bodyPr/>
          <a:lstStyle/>
          <a:p>
            <a:pPr>
              <a:defRPr/>
            </a:pPr>
            <a:fld id="{F3C1019E-63AE-42FD-A69E-DC6D7E3FE071}" type="slidenum">
              <a:rPr lang="en-IN" smtClean="0"/>
              <a:pPr>
                <a:defRPr/>
              </a:pPr>
              <a:t>34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the following pages, we shall try to understand the peculiar ways in which these </a:t>
            </a:r>
            <a:r>
              <a:rPr lang="hi-IN" dirty="0" smtClean="0">
                <a:ea typeface="Mangal" pitchFamily="2"/>
              </a:rPr>
              <a:t>competing </a:t>
            </a:r>
            <a:r>
              <a:rPr lang="en-US" dirty="0" smtClean="0"/>
              <a:t>tendencies </a:t>
            </a:r>
            <a:r>
              <a:rPr lang="en-US" dirty="0" err="1" smtClean="0"/>
              <a:t>evolv</a:t>
            </a:r>
            <a:r>
              <a:rPr lang="hi-IN" dirty="0" smtClean="0">
                <a:ea typeface="Mangal" pitchFamily="2"/>
              </a:rPr>
              <a:t>ed in 19th century</a:t>
            </a:r>
            <a:r>
              <a:rPr lang="en-US" dirty="0" smtClean="0"/>
              <a:t> Brit</a:t>
            </a:r>
            <a:r>
              <a:rPr lang="hi-IN" dirty="0" smtClean="0">
                <a:ea typeface="Mangal" pitchFamily="2"/>
              </a:rPr>
              <a:t>a</a:t>
            </a:r>
            <a:r>
              <a:rPr lang="en-US" dirty="0" smtClean="0"/>
              <a:t>i</a:t>
            </a:r>
            <a:r>
              <a:rPr lang="hi-IN" dirty="0" smtClean="0">
                <a:ea typeface="Mangal" pitchFamily="2"/>
              </a:rPr>
              <a:t>n</a:t>
            </a:r>
            <a:r>
              <a:rPr lang="en-US" dirty="0" smtClean="0"/>
              <a:t> from two </a:t>
            </a:r>
            <a:r>
              <a:rPr lang="hi-IN" dirty="0" smtClean="0">
                <a:ea typeface="Mangal" pitchFamily="2"/>
              </a:rPr>
              <a:t>different angles</a:t>
            </a:r>
            <a:r>
              <a:rPr lang="en-US" dirty="0" smtClean="0"/>
              <a:t>: 1) as an institutional history of the </a:t>
            </a:r>
            <a:r>
              <a:rPr lang="en-US" dirty="0" err="1" smtClean="0"/>
              <a:t>modernisation</a:t>
            </a:r>
            <a:r>
              <a:rPr lang="en-US" dirty="0" smtClean="0"/>
              <a:t> of British state and administration </a:t>
            </a:r>
            <a:r>
              <a:rPr lang="hi-IN" dirty="0" smtClean="0">
                <a:ea typeface="Mangal" pitchFamily="2"/>
              </a:rPr>
              <a:t>between 1780 and 1914 </a:t>
            </a:r>
            <a:r>
              <a:rPr lang="en-US" dirty="0" smtClean="0"/>
              <a:t>and 2) as a survey of British politics or competition between parties and classes in the same era.</a:t>
            </a:r>
            <a:r>
              <a:rPr lang="hi-IN" dirty="0" smtClean="0">
                <a:ea typeface="Mangal" pitchFamily="2"/>
              </a:rPr>
              <a:t> In this manner, </a:t>
            </a:r>
            <a:r>
              <a:rPr lang="en-US" dirty="0" smtClean="0"/>
              <a:t>we hope to avoid </a:t>
            </a:r>
            <a:r>
              <a:rPr lang="hi-IN" dirty="0" smtClean="0">
                <a:ea typeface="Mangal" pitchFamily="2"/>
              </a:rPr>
              <a:t>reducing modern Britain</a:t>
            </a:r>
            <a:r>
              <a:rPr lang="en-US" dirty="0" smtClean="0"/>
              <a:t>’</a:t>
            </a:r>
            <a:r>
              <a:rPr lang="hi-IN" dirty="0" smtClean="0">
                <a:ea typeface="Mangal" pitchFamily="2"/>
              </a:rPr>
              <a:t>s political history to a record of </a:t>
            </a:r>
            <a:r>
              <a:rPr lang="en-US" dirty="0" smtClean="0"/>
              <a:t>various </a:t>
            </a:r>
            <a:r>
              <a:rPr lang="hi-IN" dirty="0" smtClean="0">
                <a:ea typeface="Mangal" pitchFamily="2"/>
              </a:rPr>
              <a:t>ministr</a:t>
            </a:r>
            <a:r>
              <a:rPr lang="en-US" dirty="0" err="1" smtClean="0"/>
              <a:t>ie</a:t>
            </a:r>
            <a:r>
              <a:rPr lang="hi-IN" dirty="0" smtClean="0">
                <a:ea typeface="Mangal" pitchFamily="2"/>
              </a:rPr>
              <a:t>s and their </a:t>
            </a:r>
            <a:r>
              <a:rPr lang="en-US" dirty="0" smtClean="0"/>
              <a:t>immediate </a:t>
            </a:r>
            <a:r>
              <a:rPr lang="hi-IN" dirty="0" smtClean="0">
                <a:ea typeface="Mangal" pitchFamily="2"/>
              </a:rPr>
              <a:t>agendas </a:t>
            </a:r>
            <a:r>
              <a:rPr lang="en-US" dirty="0" smtClean="0"/>
              <a:t>and focus instead on long term structural changes in modern Britain’s political culture and institutions thematically</a:t>
            </a:r>
            <a:r>
              <a:rPr lang="hi-IN" dirty="0" smtClean="0">
                <a:ea typeface="Mangal" pitchFamily="2"/>
              </a:rPr>
              <a:t>.</a:t>
            </a:r>
            <a:r>
              <a:rPr lang="en-US" dirty="0" smtClean="0"/>
              <a:t> Thirdly, </a:t>
            </a:r>
            <a:r>
              <a:rPr lang="hi-IN" dirty="0" smtClean="0">
                <a:ea typeface="Mangal" pitchFamily="2"/>
              </a:rPr>
              <a:t>we </a:t>
            </a:r>
            <a:r>
              <a:rPr lang="en-US" dirty="0" smtClean="0"/>
              <a:t>also seek to </a:t>
            </a:r>
            <a:r>
              <a:rPr lang="hi-IN" dirty="0" smtClean="0">
                <a:ea typeface="Mangal" pitchFamily="2"/>
              </a:rPr>
              <a:t>avoid the pitfalls of </a:t>
            </a:r>
            <a:r>
              <a:rPr lang="en-US" dirty="0" smtClean="0"/>
              <a:t>both colonial (racial) and post colonial (</a:t>
            </a:r>
            <a:r>
              <a:rPr lang="en-US" dirty="0" err="1" smtClean="0"/>
              <a:t>generalised</a:t>
            </a:r>
            <a:r>
              <a:rPr lang="en-US" dirty="0" smtClean="0"/>
              <a:t> ‘early modern’) biases and to simultaneously focus on the critiques of corruption, manipulation and exploitation in modern Britain as also its remarkable liberal achievement that stands out specially in a comparative historical frame. </a:t>
            </a:r>
            <a:r>
              <a:rPr lang="hi-IN" dirty="0" smtClean="0">
                <a:ea typeface="Mangal" pitchFamily="2"/>
              </a:rPr>
              <a:t>We shall begin, however, by </a:t>
            </a:r>
            <a:r>
              <a:rPr lang="en-US" dirty="0" smtClean="0"/>
              <a:t>briefly </a:t>
            </a:r>
            <a:r>
              <a:rPr lang="hi-IN" dirty="0" smtClean="0">
                <a:ea typeface="Mangal" pitchFamily="2"/>
              </a:rPr>
              <a:t>reviewing the type of political institutions inherited by Britain at the close of the 18th century.</a:t>
            </a:r>
            <a:endParaRPr lang="en-IN" dirty="0" smtClean="0"/>
          </a:p>
          <a:p>
            <a:pPr>
              <a:spcBef>
                <a:spcPct val="0"/>
              </a:spcBef>
            </a:pPr>
            <a:r>
              <a:rPr lang="en-US" dirty="0" smtClean="0"/>
              <a:t> </a:t>
            </a:r>
            <a:endParaRPr lang="en-IN" dirty="0" smtClean="0"/>
          </a:p>
          <a:p>
            <a:pPr>
              <a:spcBef>
                <a:spcPct val="0"/>
              </a:spcBef>
            </a:pPr>
            <a:endParaRPr lang="en-IN"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ED94F6-8F16-4EFD-9B42-22C7FDBE9130}" type="slidenum">
              <a:rPr lang="en-IN"/>
              <a:pPr fontAlgn="base">
                <a:spcBef>
                  <a:spcPct val="0"/>
                </a:spcBef>
                <a:spcAft>
                  <a:spcPct val="0"/>
                </a:spcAft>
              </a:pPr>
              <a:t>5</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Britain was among the first countries to emerge as a ‘nation state’ with a regular parliament (even before the Renaissance) through its prolonged rivalry with France in the ‘Hundred Years War’. Under the Tudors (16</a:t>
            </a:r>
            <a:r>
              <a:rPr lang="en-US" baseline="30000" dirty="0" smtClean="0"/>
              <a:t>th</a:t>
            </a:r>
            <a:r>
              <a:rPr lang="en-US" dirty="0" smtClean="0"/>
              <a:t> century) and  </a:t>
            </a:r>
            <a:r>
              <a:rPr lang="hi-IN" dirty="0" smtClean="0">
                <a:ea typeface="Mangal" pitchFamily="2"/>
              </a:rPr>
              <a:t>more so </a:t>
            </a:r>
            <a:r>
              <a:rPr lang="en-US" dirty="0" smtClean="0"/>
              <a:t>under  the  Hanoverians </a:t>
            </a:r>
            <a:r>
              <a:rPr lang="hi-IN" dirty="0" smtClean="0">
                <a:ea typeface="Mangal" pitchFamily="2"/>
              </a:rPr>
              <a:t>(</a:t>
            </a:r>
            <a:r>
              <a:rPr lang="en-US" dirty="0" smtClean="0"/>
              <a:t>1</a:t>
            </a:r>
            <a:r>
              <a:rPr lang="hi-IN" dirty="0" smtClean="0">
                <a:ea typeface="Mangal" pitchFamily="2"/>
              </a:rPr>
              <a:t>8</a:t>
            </a:r>
            <a:r>
              <a:rPr lang="en-US" baseline="30000" dirty="0" err="1" smtClean="0"/>
              <a:t>th</a:t>
            </a:r>
            <a:r>
              <a:rPr lang="en-US" dirty="0" smtClean="0"/>
              <a:t> century</a:t>
            </a:r>
            <a:r>
              <a:rPr lang="hi-IN" dirty="0" smtClean="0">
                <a:ea typeface="Mangal" pitchFamily="2"/>
              </a:rPr>
              <a:t>) Britain </a:t>
            </a:r>
            <a:r>
              <a:rPr lang="en-US" dirty="0" smtClean="0"/>
              <a:t>also ac</a:t>
            </a:r>
            <a:r>
              <a:rPr lang="hi-IN" dirty="0" smtClean="0">
                <a:ea typeface="Mangal" pitchFamily="2"/>
              </a:rPr>
              <a:t>quired remarkable </a:t>
            </a:r>
            <a:r>
              <a:rPr lang="en-US" dirty="0" smtClean="0"/>
              <a:t>political stability </a:t>
            </a:r>
            <a:r>
              <a:rPr lang="hi-IN" dirty="0" smtClean="0">
                <a:ea typeface="Mangal" pitchFamily="2"/>
              </a:rPr>
              <a:t>with the </a:t>
            </a:r>
            <a:r>
              <a:rPr lang="en-US" dirty="0" smtClean="0"/>
              <a:t>cessation of internal wars amongst feudal factions, </a:t>
            </a:r>
            <a:r>
              <a:rPr lang="hi-IN" dirty="0" smtClean="0">
                <a:ea typeface="Mangal" pitchFamily="2"/>
              </a:rPr>
              <a:t>the creation of a</a:t>
            </a:r>
            <a:r>
              <a:rPr lang="en-US" dirty="0" smtClean="0"/>
              <a:t> strong </a:t>
            </a:r>
            <a:r>
              <a:rPr lang="en-US" dirty="0" err="1" smtClean="0"/>
              <a:t>defen</a:t>
            </a:r>
            <a:r>
              <a:rPr lang="hi-IN" dirty="0" smtClean="0">
                <a:ea typeface="Mangal" pitchFamily="2"/>
              </a:rPr>
              <a:t>s</a:t>
            </a:r>
            <a:r>
              <a:rPr lang="en-US" dirty="0" smtClean="0"/>
              <a:t>e against foreign invasions and considerable pride </a:t>
            </a:r>
            <a:r>
              <a:rPr lang="hi-IN" dirty="0" smtClean="0">
                <a:ea typeface="Mangal" pitchFamily="2"/>
              </a:rPr>
              <a:t>among its people for their expanding overseas empire a</a:t>
            </a:r>
            <a:r>
              <a:rPr lang="en-US" dirty="0" smtClean="0"/>
              <a:t>s well as </a:t>
            </a:r>
            <a:r>
              <a:rPr lang="hi-IN" dirty="0" smtClean="0">
                <a:ea typeface="Mangal" pitchFamily="2"/>
              </a:rPr>
              <a:t>a </a:t>
            </a:r>
            <a:r>
              <a:rPr lang="en-US" dirty="0" smtClean="0"/>
              <a:t>`mixed constitution'</a:t>
            </a:r>
            <a:r>
              <a:rPr lang="hi-IN" dirty="0" smtClean="0">
                <a:ea typeface="Mangal" pitchFamily="2"/>
              </a:rPr>
              <a:t> at home </a:t>
            </a:r>
            <a:r>
              <a:rPr lang="en-US" dirty="0" smtClean="0"/>
              <a:t>consolidated through a substantial compromise between </a:t>
            </a:r>
            <a:r>
              <a:rPr lang="en-US" dirty="0" err="1" smtClean="0"/>
              <a:t>i</a:t>
            </a:r>
            <a:r>
              <a:rPr lang="hi-IN" dirty="0" smtClean="0">
                <a:ea typeface="Mangal" pitchFamily="2"/>
              </a:rPr>
              <a:t>t</a:t>
            </a:r>
            <a:r>
              <a:rPr lang="en-US" dirty="0" smtClean="0"/>
              <a:t>s</a:t>
            </a:r>
            <a:r>
              <a:rPr lang="hi-IN" dirty="0" smtClean="0">
                <a:ea typeface="Mangal" pitchFamily="2"/>
              </a:rPr>
              <a:t> landed and </a:t>
            </a:r>
            <a:r>
              <a:rPr lang="en-US" dirty="0" smtClean="0"/>
              <a:t>commercial </a:t>
            </a:r>
            <a:r>
              <a:rPr lang="hi-IN" dirty="0" smtClean="0">
                <a:ea typeface="Mangal" pitchFamily="2"/>
              </a:rPr>
              <a:t>elites</a:t>
            </a:r>
            <a:r>
              <a:rPr lang="en-US" dirty="0" smtClean="0"/>
              <a:t> in the twin revolutions of the seventeenth century.</a:t>
            </a:r>
            <a:endParaRPr lang="en-US" dirty="0"/>
          </a:p>
        </p:txBody>
      </p:sp>
      <p:sp>
        <p:nvSpPr>
          <p:cNvPr id="4" name="Slide Number Placeholder 3"/>
          <p:cNvSpPr>
            <a:spLocks noGrp="1"/>
          </p:cNvSpPr>
          <p:nvPr>
            <p:ph type="sldNum" sz="quarter" idx="10"/>
          </p:nvPr>
        </p:nvSpPr>
        <p:spPr/>
        <p:txBody>
          <a:bodyPr/>
          <a:lstStyle/>
          <a:p>
            <a:pPr>
              <a:defRPr/>
            </a:pPr>
            <a:fld id="{F3C1019E-63AE-42FD-A69E-DC6D7E3FE071}" type="slidenum">
              <a:rPr lang="en-IN" smtClean="0"/>
              <a:pPr>
                <a:defRPr/>
              </a:pPr>
              <a:t>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 preceding section, we tried to summarise the evolution of the liberal ‘state’ in Britain over the ‘long nineteenth century’. In the following pages, we shall dwell </a:t>
            </a:r>
            <a:r>
              <a:rPr lang="hi-IN" smtClean="0">
                <a:ea typeface="Mangal" pitchFamily="2"/>
              </a:rPr>
              <a:t>more elaborately </a:t>
            </a:r>
            <a:r>
              <a:rPr lang="en-US" smtClean="0"/>
              <a:t>on the twists and turns of </a:t>
            </a:r>
            <a:r>
              <a:rPr lang="hi-IN" smtClean="0">
                <a:ea typeface="Mangal" pitchFamily="2"/>
              </a:rPr>
              <a:t>the </a:t>
            </a:r>
            <a:r>
              <a:rPr lang="en-US" smtClean="0"/>
              <a:t>‘politics’ </a:t>
            </a:r>
            <a:r>
              <a:rPr lang="hi-IN" smtClean="0">
                <a:ea typeface="Mangal" pitchFamily="2"/>
              </a:rPr>
              <a:t>behind these constitutional and administrative changes as also </a:t>
            </a:r>
            <a:r>
              <a:rPr lang="en-US" smtClean="0"/>
              <a:t>the ideological conflicts which underlay this historic transition. </a:t>
            </a:r>
            <a:endParaRPr lang="en-IN" smtClean="0"/>
          </a:p>
          <a:p>
            <a:pPr>
              <a:spcBef>
                <a:spcPct val="0"/>
              </a:spcBef>
            </a:pPr>
            <a:r>
              <a:rPr lang="hi-IN" smtClean="0">
                <a:ea typeface="Mangal" pitchFamily="2"/>
              </a:rPr>
              <a:t>But before going over the major political tussles of 19th century Britain, it is relevant to recall that w</a:t>
            </a:r>
            <a:r>
              <a:rPr lang="en-US" smtClean="0"/>
              <a:t>hile ‘state’ is a structure and refers to a deeper order prevailing through a network of institutions in a territory, ‘politics’ is more of a process broadly referring to struggles for power of various kinds. Those who have power try to maintain it while those who are out of power may resist or try to capture it. In a sense, this tussle pervades all forms of social relations and institutions.  At the level of the state, however, its intensity is particularly marked whether in the shape of factional clashes within the ruling classes or in wider struggles between the rich and the poor which may erupt overtly from time to time. </a:t>
            </a:r>
            <a:endParaRPr lang="en-IN" smtClean="0"/>
          </a:p>
          <a:p>
            <a:pPr>
              <a:spcBef>
                <a:spcPct val="0"/>
              </a:spcBef>
            </a:pPr>
            <a:r>
              <a:rPr lang="hi-IN" smtClean="0">
                <a:ea typeface="Mangal" pitchFamily="2"/>
              </a:rPr>
              <a:t>T</a:t>
            </a:r>
            <a:r>
              <a:rPr lang="en-US" smtClean="0"/>
              <a:t>he modern period has witnessed significant transformations in the methods by which power has been sought and resisted by factions a</a:t>
            </a:r>
            <a:r>
              <a:rPr lang="hi-IN" smtClean="0">
                <a:ea typeface="Mangal" pitchFamily="2"/>
              </a:rPr>
              <a:t>s well as</a:t>
            </a:r>
            <a:r>
              <a:rPr lang="en-US" smtClean="0"/>
              <a:t> classes in the </a:t>
            </a:r>
            <a:r>
              <a:rPr lang="hi-IN" smtClean="0">
                <a:ea typeface="Mangal" pitchFamily="2"/>
              </a:rPr>
              <a:t>state</a:t>
            </a:r>
            <a:r>
              <a:rPr lang="en-US" smtClean="0"/>
              <a:t>’</a:t>
            </a:r>
            <a:r>
              <a:rPr lang="hi-IN" smtClean="0">
                <a:ea typeface="Mangal" pitchFamily="2"/>
              </a:rPr>
              <a:t>s </a:t>
            </a:r>
            <a:r>
              <a:rPr lang="en-US" smtClean="0"/>
              <a:t>institutions. In traditional politics, the arbiter of power struggles was often s</a:t>
            </a:r>
            <a:r>
              <a:rPr lang="hi-IN" smtClean="0">
                <a:ea typeface="Mangal" pitchFamily="2"/>
              </a:rPr>
              <a:t>een</a:t>
            </a:r>
            <a:r>
              <a:rPr lang="en-US" smtClean="0"/>
              <a:t> in inherited customs or on the battlefield. The rising bourgeoisie in modern times has, however, favoured a </a:t>
            </a:r>
            <a:r>
              <a:rPr lang="hi-IN" smtClean="0">
                <a:ea typeface="Mangal" pitchFamily="2"/>
              </a:rPr>
              <a:t>more </a:t>
            </a:r>
            <a:r>
              <a:rPr lang="en-US" smtClean="0"/>
              <a:t>regulated order through a representative state which will facilitate maximum productivity and mobilisation of resources without giving up the basic inequality in the distribution of wealth and resources. </a:t>
            </a:r>
            <a:endParaRPr lang="en-IN" smtClean="0"/>
          </a:p>
          <a:p>
            <a:pPr>
              <a:spcBef>
                <a:spcPct val="0"/>
              </a:spcBef>
            </a:pPr>
            <a:endParaRPr lang="en-IN"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1B9A48-6A0F-4E33-82BA-F74242746866}" type="slidenum">
              <a:rPr lang="en-IN"/>
              <a:pPr fontAlgn="base">
                <a:spcBef>
                  <a:spcPct val="0"/>
                </a:spcBef>
                <a:spcAft>
                  <a:spcPct val="0"/>
                </a:spcAft>
              </a:pPr>
              <a:t>7</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C24295-63CB-4E1A-98A6-A55D9C1F372B}" type="slidenum">
              <a:rPr lang="en-IN"/>
              <a:pPr fontAlgn="base">
                <a:spcBef>
                  <a:spcPct val="0"/>
                </a:spcBef>
                <a:spcAft>
                  <a:spcPct val="0"/>
                </a:spcAft>
              </a:pPr>
              <a:t>8</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decline of widespread violence  </a:t>
            </a:r>
            <a:r>
              <a:rPr lang="hi-IN" dirty="0" smtClean="0">
                <a:ea typeface="Mangal" pitchFamily="2"/>
              </a:rPr>
              <a:t>(</a:t>
            </a:r>
            <a:r>
              <a:rPr lang="en-US" dirty="0" smtClean="0"/>
              <a:t>in  the form  of factional wars within the ruling classes or large  scale social unrest or  brutal  state suppression  or  even  organised crime) in the 18</a:t>
            </a:r>
            <a:r>
              <a:rPr lang="en-US" baseline="30000" dirty="0" smtClean="0"/>
              <a:t>th</a:t>
            </a:r>
            <a:r>
              <a:rPr lang="en-US" dirty="0" smtClean="0"/>
              <a:t> century was </a:t>
            </a:r>
            <a:r>
              <a:rPr lang="hi-IN" dirty="0" smtClean="0">
                <a:ea typeface="Mangal" pitchFamily="2"/>
              </a:rPr>
              <a:t>undoubtedly </a:t>
            </a:r>
            <a:r>
              <a:rPr lang="en-US" dirty="0" smtClean="0"/>
              <a:t>an outstanding feature of the 18</a:t>
            </a:r>
            <a:r>
              <a:rPr lang="en-US" baseline="30000" dirty="0" smtClean="0"/>
              <a:t>th</a:t>
            </a:r>
            <a:r>
              <a:rPr lang="en-US" dirty="0" smtClean="0"/>
              <a:t> </a:t>
            </a:r>
            <a:r>
              <a:rPr lang="hi-IN" dirty="0" smtClean="0">
                <a:ea typeface="Mangal" pitchFamily="2"/>
              </a:rPr>
              <a:t>c</a:t>
            </a:r>
            <a:r>
              <a:rPr lang="en-US" dirty="0" err="1" smtClean="0"/>
              <a:t>entury</a:t>
            </a:r>
            <a:r>
              <a:rPr lang="en-US" dirty="0" smtClean="0"/>
              <a:t> British state and a vital foundation for its future accomplishments in the economic sphere too. B</a:t>
            </a:r>
            <a:r>
              <a:rPr lang="hi-IN" dirty="0" smtClean="0">
                <a:ea typeface="Mangal" pitchFamily="2"/>
              </a:rPr>
              <a:t>ut </a:t>
            </a:r>
            <a:r>
              <a:rPr lang="en-US" dirty="0" smtClean="0"/>
              <a:t>the most important aspect of the changing political culture of Britain was</a:t>
            </a:r>
            <a:r>
              <a:rPr lang="hi-IN" dirty="0" smtClean="0">
                <a:ea typeface="Mangal" pitchFamily="2"/>
              </a:rPr>
              <a:t> that </a:t>
            </a:r>
            <a:r>
              <a:rPr lang="en-US" dirty="0" smtClean="0"/>
              <a:t>the rising power of the state was accompanied also by the sovereign authority of the `King in Parliament' and a remarkable adherence to even </a:t>
            </a:r>
            <a:r>
              <a:rPr lang="hi-IN" dirty="0" smtClean="0">
                <a:ea typeface="Mangal" pitchFamily="2"/>
              </a:rPr>
              <a:t>unwritten </a:t>
            </a:r>
            <a:r>
              <a:rPr lang="en-US" dirty="0" smtClean="0"/>
              <a:t>political conventions and respect for </a:t>
            </a:r>
            <a:r>
              <a:rPr lang="hi-IN" dirty="0" smtClean="0">
                <a:ea typeface="Mangal" pitchFamily="2"/>
              </a:rPr>
              <a:t>constitutional checks </a:t>
            </a:r>
            <a:r>
              <a:rPr lang="en-US" dirty="0" smtClean="0"/>
              <a:t>put </a:t>
            </a:r>
            <a:r>
              <a:rPr lang="hi-IN" dirty="0" smtClean="0">
                <a:ea typeface="Mangal" pitchFamily="2"/>
              </a:rPr>
              <a:t>on the powers of the monarch, lords as well as ministers</a:t>
            </a:r>
            <a:r>
              <a:rPr lang="en-US" dirty="0" smtClean="0"/>
              <a:t> by the political settlements of 1660 and 1688-89</a:t>
            </a:r>
            <a:endParaRPr lang="en-IN"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EAB13D-F662-4BF1-A1F1-F07ACC823B96}" type="slidenum">
              <a:rPr lang="en-IN"/>
              <a:pPr fontAlgn="base">
                <a:spcBef>
                  <a:spcPct val="0"/>
                </a:spcBef>
                <a:spcAft>
                  <a:spcPct val="0"/>
                </a:spcAft>
              </a:pPr>
              <a:t>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smtClean="0"/>
              <a:t>While it is a</a:t>
            </a:r>
            <a:r>
              <a:rPr lang="hi-IN" dirty="0" smtClean="0"/>
              <a:t>dmitted </a:t>
            </a:r>
            <a:r>
              <a:rPr lang="en-US" dirty="0" smtClean="0"/>
              <a:t>that representative bodies played </a:t>
            </a:r>
            <a:r>
              <a:rPr lang="hi-IN" dirty="0" smtClean="0"/>
              <a:t>a </a:t>
            </a:r>
            <a:r>
              <a:rPr lang="en-US" dirty="0" smtClean="0"/>
              <a:t>unique role in Britain’</a:t>
            </a:r>
            <a:r>
              <a:rPr lang="hi-IN" dirty="0" smtClean="0"/>
              <a:t>s</a:t>
            </a:r>
            <a:r>
              <a:rPr lang="en-US" dirty="0" smtClean="0"/>
              <a:t> central a</a:t>
            </a:r>
            <a:r>
              <a:rPr lang="hi-IN" dirty="0" smtClean="0"/>
              <a:t>s well as </a:t>
            </a:r>
            <a:r>
              <a:rPr lang="en-US" dirty="0" smtClean="0"/>
              <a:t>local </a:t>
            </a:r>
            <a:r>
              <a:rPr lang="hi-IN" dirty="0" smtClean="0"/>
              <a:t>government it should not be ignored </a:t>
            </a:r>
            <a:r>
              <a:rPr lang="en-US" dirty="0" smtClean="0"/>
              <a:t>that the dominance of the landed aristocracy at all levels was actually unassailable right </a:t>
            </a:r>
            <a:r>
              <a:rPr lang="en-US" dirty="0" err="1" smtClean="0"/>
              <a:t>uptil</a:t>
            </a:r>
            <a:r>
              <a:rPr lang="en-US" dirty="0" smtClean="0"/>
              <a:t> the beginning of the 20</a:t>
            </a:r>
            <a:r>
              <a:rPr lang="en-US" baseline="30000" dirty="0" smtClean="0"/>
              <a:t>th</a:t>
            </a:r>
            <a:r>
              <a:rPr lang="en-US" dirty="0" smtClean="0"/>
              <a:t> century. </a:t>
            </a:r>
            <a:r>
              <a:rPr lang="hi-IN" dirty="0" smtClean="0"/>
              <a:t>However, t</a:t>
            </a:r>
            <a:r>
              <a:rPr lang="en-US" dirty="0" smtClean="0"/>
              <a:t>he British aristocracy</a:t>
            </a:r>
            <a:r>
              <a:rPr lang="hi-IN" dirty="0" smtClean="0"/>
              <a:t> also</a:t>
            </a:r>
            <a:r>
              <a:rPr lang="en-US" dirty="0" smtClean="0"/>
              <a:t> had some unique character</a:t>
            </a:r>
            <a:r>
              <a:rPr lang="hi-IN" dirty="0" smtClean="0"/>
              <a:t>i</a:t>
            </a:r>
            <a:r>
              <a:rPr lang="en-US" dirty="0" err="1" smtClean="0"/>
              <a:t>stics</a:t>
            </a:r>
            <a:r>
              <a:rPr lang="en-US" dirty="0" smtClean="0"/>
              <a:t> which may be noted at this stage. </a:t>
            </a:r>
            <a:endParaRPr lang="en-IN" dirty="0" smtClean="0"/>
          </a:p>
          <a:p>
            <a:pPr fontAlgn="auto">
              <a:spcBef>
                <a:spcPts val="0"/>
              </a:spcBef>
              <a:spcAft>
                <a:spcPts val="0"/>
              </a:spcAft>
              <a:defRPr/>
            </a:pPr>
            <a:r>
              <a:rPr lang="hi-IN" dirty="0" smtClean="0"/>
              <a:t> </a:t>
            </a:r>
            <a:r>
              <a:rPr lang="en-US" dirty="0" smtClean="0"/>
              <a:t> At the top, there was a powerful group of some 350 families who owned huge landed estates and were known by the titles of earls and squires. A seat in the House of Lords was their special privilege besides a hold on other influential offices of the state.  Below this exclusive group of peers came the 4000 odd families constituting the British gentry. They were again owners of substantial landed estates. A  few  amongst them had wealth comparable to those of the Lords but their  title was  that of a knight or a baron and the offices  they  generally aspired  to were those of the unpaid Justices of Peace or a  seat in the House of Commons.</a:t>
            </a:r>
            <a:endParaRPr lang="en-IN" dirty="0" smtClean="0"/>
          </a:p>
          <a:p>
            <a:pPr fontAlgn="auto">
              <a:spcBef>
                <a:spcPts val="0"/>
              </a:spcBef>
              <a:spcAft>
                <a:spcPts val="0"/>
              </a:spcAft>
              <a:defRPr/>
            </a:pPr>
            <a:r>
              <a:rPr lang="en-US" dirty="0" smtClean="0"/>
              <a:t> Another peculiar feature of the British aristocracy was its fairly compact character. While in most  Europe</a:t>
            </a:r>
            <a:r>
              <a:rPr lang="hi-IN" dirty="0" smtClean="0"/>
              <a:t>a</a:t>
            </a:r>
            <a:r>
              <a:rPr lang="en-US" dirty="0" smtClean="0"/>
              <a:t>n  nations  the  ruling  elite was supposed to include all scions of  noble families, in Britain on the other hand, due to the practice of primogeniture  and  the  regular outflow of younger  children  of  the bigger landowners into  the armed forces, the diplomatic  corps,  the church  and  high finance, the number  of  titleholders  remained fairly  restricted even  as some successful  members  from  the trades  and  the professions could purchase estates and aspire for titles over time. Lastly, it may be  noted that  the cessation of feuds and intra-class violence within  the British aristocracy, specially during the eighteenth century, was accompanied  by  the  development of the  gentlemanly  ideal  and increasing attention being paid to improvement of estates and  to learning rather than to martial displays among this modern elite.</a:t>
            </a:r>
            <a:r>
              <a:rPr lang="hi-IN" dirty="0" smtClean="0"/>
              <a:t>These values and conventions </a:t>
            </a:r>
            <a:r>
              <a:rPr lang="en-US" dirty="0" smtClean="0"/>
              <a:t>evident</a:t>
            </a:r>
            <a:r>
              <a:rPr lang="hi-IN" dirty="0" smtClean="0"/>
              <a:t>ly played a </a:t>
            </a:r>
            <a:r>
              <a:rPr lang="en-US" dirty="0" smtClean="0"/>
              <a:t>vital </a:t>
            </a:r>
            <a:r>
              <a:rPr lang="hi-IN" dirty="0" smtClean="0"/>
              <a:t>role in the economic and political success of the British state after the 17th century.</a:t>
            </a:r>
            <a:endParaRPr lang="en-IN" dirty="0" smtClean="0"/>
          </a:p>
          <a:p>
            <a:pPr fontAlgn="auto">
              <a:spcBef>
                <a:spcPts val="0"/>
              </a:spcBef>
              <a:spcAft>
                <a:spcPts val="0"/>
              </a:spcAft>
              <a:defRPr/>
            </a:pPr>
            <a:r>
              <a:rPr lang="en-US" dirty="0" smtClean="0"/>
              <a:t> </a:t>
            </a:r>
            <a:endParaRPr lang="en-IN" dirty="0" smtClean="0"/>
          </a:p>
          <a:p>
            <a:pPr fontAlgn="auto">
              <a:spcBef>
                <a:spcPts val="0"/>
              </a:spcBef>
              <a:spcAft>
                <a:spcPts val="0"/>
              </a:spcAft>
              <a:defRPr/>
            </a:pPr>
            <a:endParaRPr lang="en-IN" dirty="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57C521-B833-4521-A9D6-66998ABC6F14}" type="slidenum">
              <a:rPr lang="en-IN"/>
              <a:pPr fontAlgn="base">
                <a:spcBef>
                  <a:spcPct val="0"/>
                </a:spcBef>
                <a:spcAft>
                  <a:spcPct val="0"/>
                </a:spcAft>
              </a:pPr>
              <a:t>10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1.2.6 Cultural Developments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cultural scenario in 18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Britain, however, exhibited some remarkable features too. Literacy levels had already approached 50% of the population and universities such as Oxford, Cambridge and Edinburgh were making a mark in science and social thought through outstanding thinkers including Newton, Adam Smith, Hume etc. The press was not only relatively free but also growing even in smaller towns while London alone had more than 200 printing presses by 1780. The proverbial reading habit of the British was also becoming evident not only among the upper and middle classes but also in pubs and cafes thronged by artisans and workers. </a:t>
            </a:r>
          </a:p>
          <a:p>
            <a:r>
              <a:rPr lang="en-US" sz="1200" kern="1200" dirty="0" smtClean="0">
                <a:solidFill>
                  <a:schemeClr val="tx1"/>
                </a:solidFill>
                <a:latin typeface="+mn-lt"/>
                <a:ea typeface="+mn-ea"/>
                <a:cs typeface="+mn-cs"/>
              </a:rPr>
              <a:t>The church had played a major role in spreading literacy and building schools all over Europe. But a very remarkable feature of the Anglican Church headed by the British monarch was that the rival Protestant sects had also been granted important rights though substantial religious equality specially with regard to the Catholics and the Jews was to emerge only in the nineteenth century. Evangelism or missionary activity for the spread of </a:t>
            </a:r>
            <a:r>
              <a:rPr lang="en-US" sz="1200" kern="1200" dirty="0" err="1" smtClean="0">
                <a:solidFill>
                  <a:schemeClr val="tx1"/>
                </a:solidFill>
                <a:latin typeface="+mn-lt"/>
                <a:ea typeface="+mn-ea"/>
                <a:cs typeface="+mn-cs"/>
              </a:rPr>
              <a:t>christianity</a:t>
            </a:r>
            <a:r>
              <a:rPr lang="en-US" sz="1200" kern="1200" dirty="0" smtClean="0">
                <a:solidFill>
                  <a:schemeClr val="tx1"/>
                </a:solidFill>
                <a:latin typeface="+mn-lt"/>
                <a:ea typeface="+mn-ea"/>
                <a:cs typeface="+mn-cs"/>
              </a:rPr>
              <a:t> was no doubt well organised and richly funded in Britain too; but it is equally notable that agnosticism and religious tolerance was also making advance in the country by the 18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a:t>
            </a:r>
          </a:p>
          <a:p>
            <a:r>
              <a:rPr lang="en-US" sz="1200" kern="1200" dirty="0" smtClean="0">
                <a:solidFill>
                  <a:schemeClr val="tx1"/>
                </a:solidFill>
                <a:latin typeface="+mn-lt"/>
                <a:ea typeface="+mn-ea"/>
                <a:cs typeface="+mn-cs"/>
              </a:rPr>
              <a:t>In fact, sub national identities were on the wane in early modern Britain. While the country never had caste divisions in the Indian sense, regional differences between the English, the Scots and the Welsh were also getting diluted under a strengthening British identity. (Though the prejudices and exploitation of the Irish Catholics and the colonial subjects in general remained undiminished throughout our period.) </a:t>
            </a:r>
          </a:p>
          <a:p>
            <a:r>
              <a:rPr lang="en-US" sz="1200" kern="1200" dirty="0" smtClean="0">
                <a:solidFill>
                  <a:schemeClr val="tx1"/>
                </a:solidFill>
                <a:latin typeface="+mn-lt"/>
                <a:ea typeface="+mn-ea"/>
                <a:cs typeface="+mn-cs"/>
              </a:rPr>
              <a:t>Fourthly, a culture of civil associations, clubs and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dedicated to public causes was now building up a mature ‘public sphere’ in Britain of powerful public opinion and political activism. </a:t>
            </a:r>
          </a:p>
          <a:p>
            <a:r>
              <a:rPr lang="en-US" sz="1200" kern="1200" dirty="0" smtClean="0">
                <a:solidFill>
                  <a:schemeClr val="tx1"/>
                </a:solidFill>
                <a:latin typeface="+mn-lt"/>
                <a:ea typeface="+mn-ea"/>
                <a:cs typeface="+mn-cs"/>
              </a:rPr>
              <a:t>Lastly, the fruits of growing education, press, tolerance and civility were also getting profusely evident in almost all fields of high culture. Indeed it is difficult to think of science without such English geniuses as Newton or literature without Shakespeare and the modern novel, or technology without James Watt, sports without cricket, tennis or football or even daily life without the flush toilet, </a:t>
            </a:r>
            <a:r>
              <a:rPr lang="en-US" sz="1200" kern="1200" dirty="0" err="1" smtClean="0">
                <a:solidFill>
                  <a:schemeClr val="tx1"/>
                </a:solidFill>
                <a:latin typeface="+mn-lt"/>
                <a:ea typeface="+mn-ea"/>
                <a:cs typeface="+mn-cs"/>
              </a:rPr>
              <a:t>metalled</a:t>
            </a:r>
            <a:r>
              <a:rPr lang="en-US" sz="1200" kern="1200" dirty="0" smtClean="0">
                <a:solidFill>
                  <a:schemeClr val="tx1"/>
                </a:solidFill>
                <a:latin typeface="+mn-lt"/>
                <a:ea typeface="+mn-ea"/>
                <a:cs typeface="+mn-cs"/>
              </a:rPr>
              <a:t> roads, railways and iron bridges all of which first made their appearance in Britain.</a:t>
            </a:r>
            <a:endParaRPr lang="en-US" dirty="0"/>
          </a:p>
        </p:txBody>
      </p:sp>
      <p:sp>
        <p:nvSpPr>
          <p:cNvPr id="4" name="Slide Number Placeholder 3"/>
          <p:cNvSpPr>
            <a:spLocks noGrp="1"/>
          </p:cNvSpPr>
          <p:nvPr>
            <p:ph type="sldNum" sz="quarter" idx="10"/>
          </p:nvPr>
        </p:nvSpPr>
        <p:spPr/>
        <p:txBody>
          <a:bodyPr/>
          <a:lstStyle/>
          <a:p>
            <a:pPr>
              <a:defRPr/>
            </a:pPr>
            <a:fld id="{F3C1019E-63AE-42FD-A69E-DC6D7E3FE071}" type="slidenum">
              <a:rPr lang="en-IN" smtClean="0"/>
              <a:pPr>
                <a:defRPr/>
              </a:pPr>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E1BB94FF-957D-4764-87A8-E2A1C991E11F}" type="datetime1">
              <a:rPr lang="en-US" smtClean="0"/>
              <a:pPr>
                <a:defRPr/>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679E3C-85AC-40AE-A87F-ED93AB04B9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9E3AC7C1-4E79-4A72-A194-FAC13A7C5B26}" type="datetime1">
              <a:rPr lang="en-US" smtClean="0"/>
              <a:pPr>
                <a:defRPr/>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4F4A31-A903-4B94-872A-279E0F1ACA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898133F5-4F10-4751-A0B0-9F4440449261}" type="datetime1">
              <a:rPr lang="en-US" smtClean="0"/>
              <a:pPr>
                <a:defRPr/>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9C28B6-857D-4A67-91DF-693436D175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C7FE40CA-1C07-4E34-AFCF-34C1000B7A58}" type="datetime1">
              <a:rPr lang="en-US" smtClean="0"/>
              <a:pPr>
                <a:defRPr/>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8A5765-F390-40C2-B283-2B3E72C4CF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213C8F-FF49-49E0-9E6E-986367484416}" type="datetime1">
              <a:rPr lang="en-US" smtClean="0"/>
              <a:pPr>
                <a:defRPr/>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A036B1-6680-4B3A-A4C4-4874F5274A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389ECDC9-CC77-4020-949F-BFCACB612005}" type="datetime1">
              <a:rPr lang="en-US" smtClean="0"/>
              <a:pPr>
                <a:defRPr/>
              </a:pPr>
              <a:t>4/17/2016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677742-C231-464D-BA6D-F539AB9EE1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628ED9BF-F5AC-4C87-8CAA-1695F64238D9}" type="datetime1">
              <a:rPr lang="en-US" smtClean="0"/>
              <a:pPr>
                <a:defRPr/>
              </a:pPr>
              <a:t>4/17/2016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E22B37-540C-41AA-A8D4-B78628ACE7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74A5038D-AEB8-4899-BFF0-A8FBE1DFF292}" type="datetime1">
              <a:rPr lang="en-US" smtClean="0"/>
              <a:pPr>
                <a:defRPr/>
              </a:pPr>
              <a:t>4/17/2016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E16CF4-90F0-447B-B20F-53B7F3EC8E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B29145-44C8-4092-98D1-A03A74197833}" type="datetime1">
              <a:rPr lang="en-US" smtClean="0"/>
              <a:pPr>
                <a:defRPr/>
              </a:pPr>
              <a:t>4/17/2016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CCFA69-D01D-48D9-BEAE-496636C5B7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220902-1A84-4463-BBD5-DDBA6FC28AD6}" type="datetime1">
              <a:rPr lang="en-US" smtClean="0"/>
              <a:pPr>
                <a:defRPr/>
              </a:pPr>
              <a:t>4/17/2016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6A6631-2F30-41F3-B5E3-5644CC6CE6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106083-5C20-47DE-A8F0-1BC2C9FE8E7D}" type="datetime1">
              <a:rPr lang="en-US" smtClean="0"/>
              <a:pPr>
                <a:defRPr/>
              </a:pPr>
              <a:t>4/17/2016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4092FE-6268-4ABA-BE41-D98F60324B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9202F55-640C-4497-A46C-35C394B95D31}" type="datetime1">
              <a:rPr lang="en-US" smtClean="0"/>
              <a:pPr>
                <a:defRPr/>
              </a:pPr>
              <a:t>4/17/2016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6332940-8EE6-4567-9AEF-E3A655F590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openuniversity.ac.uk/" TargetMode="External"/><Relationship Id="rId2" Type="http://schemas.openxmlformats.org/officeDocument/2006/relationships/hyperlink" Target="http://www.historywiz.com/" TargetMode="External"/><Relationship Id="rId1" Type="http://schemas.openxmlformats.org/officeDocument/2006/relationships/slideLayout" Target="../slideLayouts/slideLayout2.xml"/><Relationship Id="rId5" Type="http://schemas.openxmlformats.org/officeDocument/2006/relationships/hyperlink" Target="http://www.youtube.com/watch?v=%20(For" TargetMode="External"/><Relationship Id="rId4" Type="http://schemas.openxmlformats.org/officeDocument/2006/relationships/hyperlink" Target="http://www.youtube.com/watch?v=Ln58d-K17X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edia-2.web.britannica.com/eb-media/52/112152-004-7F0179B3.jpg"/>
          <p:cNvPicPr/>
          <p:nvPr/>
        </p:nvPicPr>
        <p:blipFill>
          <a:blip r:embed="rId2"/>
          <a:srcRect/>
          <a:stretch>
            <a:fillRect/>
          </a:stretch>
        </p:blipFill>
        <p:spPr bwMode="auto">
          <a:xfrm>
            <a:off x="659393" y="4343400"/>
            <a:ext cx="3452232" cy="2286000"/>
          </a:xfrm>
          <a:prstGeom prst="rect">
            <a:avLst/>
          </a:prstGeom>
          <a:noFill/>
          <a:ln w="9525">
            <a:noFill/>
            <a:miter lim="800000"/>
            <a:headEnd/>
            <a:tailEnd/>
          </a:ln>
        </p:spPr>
      </p:pic>
      <p:pic>
        <p:nvPicPr>
          <p:cNvPr id="5" name="Picture 4" descr="https://cslcivilrights.files.wordpress.com/2015/03/alice-paul-institute-1920.jpg"/>
          <p:cNvPicPr/>
          <p:nvPr/>
        </p:nvPicPr>
        <p:blipFill>
          <a:blip r:embed="rId3"/>
          <a:srcRect/>
          <a:stretch>
            <a:fillRect/>
          </a:stretch>
        </p:blipFill>
        <p:spPr bwMode="auto">
          <a:xfrm>
            <a:off x="4800600" y="4343400"/>
            <a:ext cx="3786032" cy="2286000"/>
          </a:xfrm>
          <a:prstGeom prst="rect">
            <a:avLst/>
          </a:prstGeom>
          <a:noFill/>
          <a:ln w="9525">
            <a:noFill/>
            <a:miter lim="800000"/>
            <a:headEnd/>
            <a:tailEnd/>
          </a:ln>
        </p:spPr>
      </p:pic>
      <p:sp>
        <p:nvSpPr>
          <p:cNvPr id="7" name="Title 6"/>
          <p:cNvSpPr>
            <a:spLocks noGrp="1"/>
          </p:cNvSpPr>
          <p:nvPr>
            <p:ph type="ctrTitle"/>
          </p:nvPr>
        </p:nvSpPr>
        <p:spPr>
          <a:xfrm>
            <a:off x="457200" y="381001"/>
            <a:ext cx="8305800" cy="3276599"/>
          </a:xfrm>
        </p:spPr>
        <p:txBody>
          <a:bodyPr/>
          <a:lstStyle/>
          <a:p>
            <a:r>
              <a:rPr lang="en-US" sz="2800" b="1" dirty="0">
                <a:solidFill>
                  <a:srgbClr val="FF0000"/>
                </a:solidFill>
                <a:latin typeface="Verdana" pitchFamily="34" charset="0"/>
                <a:ea typeface="Verdana" pitchFamily="34" charset="0"/>
                <a:cs typeface="Verdana" pitchFamily="34" charset="0"/>
              </a:rPr>
              <a:t>Rise of Liberal Democracy in Britain: </a:t>
            </a:r>
            <a:br>
              <a:rPr lang="en-US" sz="2800" b="1" dirty="0">
                <a:solidFill>
                  <a:srgbClr val="FF0000"/>
                </a:solidFill>
                <a:latin typeface="Verdana" pitchFamily="34" charset="0"/>
                <a:ea typeface="Verdana" pitchFamily="34" charset="0"/>
                <a:cs typeface="Verdana" pitchFamily="34" charset="0"/>
              </a:rPr>
            </a:br>
            <a:r>
              <a:rPr lang="en-US" sz="2800" b="1" dirty="0">
                <a:solidFill>
                  <a:srgbClr val="FF0000"/>
                </a:solidFill>
                <a:latin typeface="Verdana" pitchFamily="34" charset="0"/>
                <a:ea typeface="Verdana" pitchFamily="34" charset="0"/>
                <a:cs typeface="Verdana" pitchFamily="34" charset="0"/>
              </a:rPr>
              <a:t>1780-1918</a:t>
            </a:r>
            <a:r>
              <a:rPr lang="en-US" sz="3200" b="1" dirty="0">
                <a:latin typeface="Verdana" pitchFamily="34" charset="0"/>
                <a:ea typeface="Verdana" pitchFamily="34" charset="0"/>
                <a:cs typeface="Verdana" pitchFamily="34" charset="0"/>
              </a:rPr>
              <a:t/>
            </a:r>
            <a:br>
              <a:rPr lang="en-US" sz="3200" b="1" dirty="0">
                <a:latin typeface="Verdana" pitchFamily="34" charset="0"/>
                <a:ea typeface="Verdana" pitchFamily="34" charset="0"/>
                <a:cs typeface="Verdana" pitchFamily="34" charset="0"/>
              </a:rPr>
            </a:br>
            <a:r>
              <a:rPr lang="en-US" sz="1100" b="1" dirty="0">
                <a:latin typeface="Verdana" pitchFamily="34" charset="0"/>
                <a:ea typeface="Verdana" pitchFamily="34" charset="0"/>
                <a:cs typeface="Verdana" pitchFamily="34" charset="0"/>
              </a:rPr>
              <a:t/>
            </a:r>
            <a:br>
              <a:rPr lang="en-US" sz="1100" b="1" dirty="0">
                <a:latin typeface="Verdana" pitchFamily="34" charset="0"/>
                <a:ea typeface="Verdana" pitchFamily="34" charset="0"/>
                <a:cs typeface="Verdana" pitchFamily="34" charset="0"/>
              </a:rPr>
            </a:br>
            <a:r>
              <a:rPr lang="en-US" sz="2000" b="1" dirty="0">
                <a:latin typeface="Verdana" pitchFamily="34" charset="0"/>
                <a:ea typeface="Verdana" pitchFamily="34" charset="0"/>
                <a:cs typeface="Verdana" pitchFamily="34" charset="0"/>
              </a:rPr>
              <a:t>Illustrated Lecture</a:t>
            </a:r>
            <a:br>
              <a:rPr lang="en-US" sz="2000" b="1" dirty="0">
                <a:latin typeface="Verdana" pitchFamily="34" charset="0"/>
                <a:ea typeface="Verdana" pitchFamily="34" charset="0"/>
                <a:cs typeface="Verdana" pitchFamily="34" charset="0"/>
              </a:rPr>
            </a:br>
            <a:r>
              <a:rPr lang="en-US" sz="2000" b="1" dirty="0">
                <a:latin typeface="Verdana" pitchFamily="34" charset="0"/>
                <a:ea typeface="Verdana" pitchFamily="34" charset="0"/>
                <a:cs typeface="Verdana" pitchFamily="34" charset="0"/>
              </a:rPr>
              <a:t>for The History Society of </a:t>
            </a:r>
            <a:r>
              <a:rPr lang="en-US" sz="2000" b="1" dirty="0" err="1" smtClean="0">
                <a:latin typeface="Verdana" pitchFamily="34" charset="0"/>
                <a:ea typeface="Verdana" pitchFamily="34" charset="0"/>
                <a:cs typeface="Verdana" pitchFamily="34" charset="0"/>
              </a:rPr>
              <a:t>Bharati</a:t>
            </a:r>
            <a:r>
              <a:rPr lang="en-US" sz="2000" b="1" dirty="0" smtClean="0">
                <a:latin typeface="Verdana" pitchFamily="34" charset="0"/>
                <a:ea typeface="Verdana" pitchFamily="34" charset="0"/>
                <a:cs typeface="Verdana" pitchFamily="34" charset="0"/>
              </a:rPr>
              <a:t> </a:t>
            </a:r>
            <a:r>
              <a:rPr lang="en-US" sz="2000" b="1" dirty="0">
                <a:latin typeface="Verdana" pitchFamily="34" charset="0"/>
                <a:ea typeface="Verdana" pitchFamily="34" charset="0"/>
                <a:cs typeface="Verdana" pitchFamily="34" charset="0"/>
              </a:rPr>
              <a:t>College, DU</a:t>
            </a:r>
            <a:br>
              <a:rPr lang="en-US" sz="2000" b="1" dirty="0">
                <a:latin typeface="Verdana" pitchFamily="34" charset="0"/>
                <a:ea typeface="Verdana" pitchFamily="34" charset="0"/>
                <a:cs typeface="Verdana" pitchFamily="34" charset="0"/>
              </a:rPr>
            </a:br>
            <a:r>
              <a:rPr lang="en-US" sz="200" b="1" dirty="0">
                <a:latin typeface="Verdana" pitchFamily="34" charset="0"/>
                <a:ea typeface="Verdana" pitchFamily="34" charset="0"/>
                <a:cs typeface="Verdana" pitchFamily="34" charset="0"/>
              </a:rPr>
              <a:t/>
            </a:r>
            <a:br>
              <a:rPr lang="en-US" sz="200" b="1" dirty="0">
                <a:latin typeface="Verdana" pitchFamily="34" charset="0"/>
                <a:ea typeface="Verdana" pitchFamily="34" charset="0"/>
                <a:cs typeface="Verdana" pitchFamily="34" charset="0"/>
              </a:rPr>
            </a:br>
            <a:r>
              <a:rPr lang="en-US" sz="200" b="1" dirty="0" smtClean="0">
                <a:latin typeface="Verdana" pitchFamily="34" charset="0"/>
                <a:ea typeface="Verdana" pitchFamily="34" charset="0"/>
                <a:cs typeface="Verdana" pitchFamily="34" charset="0"/>
              </a:rPr>
              <a:t/>
            </a:r>
            <a:br>
              <a:rPr lang="en-US" sz="200" b="1" dirty="0" smtClean="0">
                <a:latin typeface="Verdana" pitchFamily="34" charset="0"/>
                <a:ea typeface="Verdana" pitchFamily="34" charset="0"/>
                <a:cs typeface="Verdana" pitchFamily="34" charset="0"/>
              </a:rPr>
            </a:br>
            <a:r>
              <a:rPr lang="en-US" sz="200" b="1" dirty="0">
                <a:latin typeface="Verdana" pitchFamily="34" charset="0"/>
                <a:ea typeface="Verdana" pitchFamily="34" charset="0"/>
                <a:cs typeface="Verdana" pitchFamily="34" charset="0"/>
              </a:rPr>
              <a:t/>
            </a:r>
            <a:br>
              <a:rPr lang="en-US" sz="200" b="1" dirty="0">
                <a:latin typeface="Verdana" pitchFamily="34" charset="0"/>
                <a:ea typeface="Verdana" pitchFamily="34" charset="0"/>
                <a:cs typeface="Verdana" pitchFamily="34" charset="0"/>
              </a:rPr>
            </a:br>
            <a:r>
              <a:rPr lang="en-US" sz="200" b="1" dirty="0" smtClean="0">
                <a:latin typeface="Verdana" pitchFamily="34" charset="0"/>
                <a:ea typeface="Verdana" pitchFamily="34" charset="0"/>
                <a:cs typeface="Verdana" pitchFamily="34" charset="0"/>
              </a:rPr>
              <a:t/>
            </a:r>
            <a:br>
              <a:rPr lang="en-US" sz="200" b="1" dirty="0" smtClean="0">
                <a:latin typeface="Verdana" pitchFamily="34" charset="0"/>
                <a:ea typeface="Verdana" pitchFamily="34" charset="0"/>
                <a:cs typeface="Verdana" pitchFamily="34" charset="0"/>
              </a:rPr>
            </a:br>
            <a:r>
              <a:rPr lang="en-US" sz="200" b="1" dirty="0">
                <a:latin typeface="Verdana" pitchFamily="34" charset="0"/>
                <a:ea typeface="Verdana" pitchFamily="34" charset="0"/>
                <a:cs typeface="Verdana" pitchFamily="34" charset="0"/>
              </a:rPr>
              <a:t/>
            </a:r>
            <a:br>
              <a:rPr lang="en-US" sz="200" b="1" dirty="0">
                <a:latin typeface="Verdana" pitchFamily="34" charset="0"/>
                <a:ea typeface="Verdana" pitchFamily="34" charset="0"/>
                <a:cs typeface="Verdana" pitchFamily="34" charset="0"/>
              </a:rPr>
            </a:br>
            <a:r>
              <a:rPr lang="en-US" sz="200" b="1" dirty="0" smtClean="0">
                <a:latin typeface="Verdana" pitchFamily="34" charset="0"/>
                <a:ea typeface="Verdana" pitchFamily="34" charset="0"/>
                <a:cs typeface="Verdana" pitchFamily="34" charset="0"/>
              </a:rPr>
              <a:t/>
            </a:r>
            <a:br>
              <a:rPr lang="en-US" sz="200" b="1" dirty="0" smtClean="0">
                <a:latin typeface="Verdana" pitchFamily="34" charset="0"/>
                <a:ea typeface="Verdana" pitchFamily="34" charset="0"/>
                <a:cs typeface="Verdana" pitchFamily="34" charset="0"/>
              </a:rPr>
            </a:br>
            <a:r>
              <a:rPr lang="en-US" sz="200" b="1" dirty="0">
                <a:latin typeface="Verdana" pitchFamily="34" charset="0"/>
                <a:ea typeface="Verdana" pitchFamily="34" charset="0"/>
                <a:cs typeface="Verdana" pitchFamily="34" charset="0"/>
              </a:rPr>
              <a:t/>
            </a:r>
            <a:br>
              <a:rPr lang="en-US" sz="200" b="1" dirty="0">
                <a:latin typeface="Verdana" pitchFamily="34" charset="0"/>
                <a:ea typeface="Verdana" pitchFamily="34" charset="0"/>
                <a:cs typeface="Verdana" pitchFamily="34" charset="0"/>
              </a:rPr>
            </a:br>
            <a:r>
              <a:rPr lang="en-US" sz="200" b="1" dirty="0" smtClean="0">
                <a:latin typeface="Verdana" pitchFamily="34" charset="0"/>
                <a:ea typeface="Verdana" pitchFamily="34" charset="0"/>
                <a:cs typeface="Verdana" pitchFamily="34" charset="0"/>
              </a:rPr>
              <a:t/>
            </a:r>
            <a:br>
              <a:rPr lang="en-US" sz="200" b="1" dirty="0" smtClean="0">
                <a:latin typeface="Verdana" pitchFamily="34" charset="0"/>
                <a:ea typeface="Verdana" pitchFamily="34" charset="0"/>
                <a:cs typeface="Verdana" pitchFamily="34" charset="0"/>
              </a:rPr>
            </a:br>
            <a:r>
              <a:rPr lang="en-US" sz="2000" b="1" dirty="0" smtClean="0">
                <a:latin typeface="Verdana" pitchFamily="34" charset="0"/>
                <a:ea typeface="Verdana" pitchFamily="34" charset="0"/>
                <a:cs typeface="Verdana" pitchFamily="34" charset="0"/>
              </a:rPr>
              <a:t>by </a:t>
            </a:r>
            <a:r>
              <a:rPr lang="en-US" sz="2000" b="1" dirty="0">
                <a:latin typeface="Verdana" pitchFamily="34" charset="0"/>
                <a:ea typeface="Verdana" pitchFamily="34" charset="0"/>
                <a:cs typeface="Verdana" pitchFamily="34" charset="0"/>
              </a:rPr>
              <a:t/>
            </a:r>
            <a:br>
              <a:rPr lang="en-US" sz="2000" b="1" dirty="0">
                <a:latin typeface="Verdana" pitchFamily="34" charset="0"/>
                <a:ea typeface="Verdana" pitchFamily="34" charset="0"/>
                <a:cs typeface="Verdana" pitchFamily="34" charset="0"/>
              </a:rPr>
            </a:br>
            <a:r>
              <a:rPr lang="en-US" sz="2000" b="1" dirty="0">
                <a:solidFill>
                  <a:srgbClr val="FF0000"/>
                </a:solidFill>
                <a:latin typeface="Verdana" pitchFamily="34" charset="0"/>
                <a:ea typeface="Verdana" pitchFamily="34" charset="0"/>
                <a:cs typeface="Verdana" pitchFamily="34" charset="0"/>
              </a:rPr>
              <a:t>Dr. </a:t>
            </a:r>
            <a:r>
              <a:rPr lang="en-US" sz="2000" b="1" dirty="0" err="1">
                <a:solidFill>
                  <a:srgbClr val="FF0000"/>
                </a:solidFill>
                <a:latin typeface="Verdana" pitchFamily="34" charset="0"/>
                <a:ea typeface="Verdana" pitchFamily="34" charset="0"/>
                <a:cs typeface="Verdana" pitchFamily="34" charset="0"/>
              </a:rPr>
              <a:t>Devesh</a:t>
            </a:r>
            <a:r>
              <a:rPr lang="en-US" sz="2000" b="1" dirty="0">
                <a:solidFill>
                  <a:srgbClr val="FF0000"/>
                </a:solidFill>
                <a:latin typeface="Verdana" pitchFamily="34" charset="0"/>
                <a:ea typeface="Verdana" pitchFamily="34" charset="0"/>
                <a:cs typeface="Verdana" pitchFamily="34" charset="0"/>
              </a:rPr>
              <a:t> Vijay</a:t>
            </a:r>
            <a:r>
              <a:rPr lang="en-US" sz="2000" b="1" dirty="0">
                <a:latin typeface="Verdana" pitchFamily="34" charset="0"/>
                <a:ea typeface="Verdana" pitchFamily="34" charset="0"/>
                <a:cs typeface="Verdana" pitchFamily="34" charset="0"/>
              </a:rPr>
              <a:t/>
            </a:r>
            <a:br>
              <a:rPr lang="en-US" sz="2000" b="1" dirty="0">
                <a:latin typeface="Verdana" pitchFamily="34" charset="0"/>
                <a:ea typeface="Verdana" pitchFamily="34" charset="0"/>
                <a:cs typeface="Verdana" pitchFamily="34" charset="0"/>
              </a:rPr>
            </a:br>
            <a:r>
              <a:rPr lang="en-US" sz="1800" b="1" dirty="0">
                <a:latin typeface="Verdana" pitchFamily="34" charset="0"/>
                <a:ea typeface="Verdana" pitchFamily="34" charset="0"/>
                <a:cs typeface="Verdana" pitchFamily="34" charset="0"/>
              </a:rPr>
              <a:t>Associate Professor, </a:t>
            </a:r>
            <a:r>
              <a:rPr lang="en-US" sz="1800" b="1" dirty="0" err="1">
                <a:latin typeface="Verdana" pitchFamily="34" charset="0"/>
                <a:ea typeface="Verdana" pitchFamily="34" charset="0"/>
                <a:cs typeface="Verdana" pitchFamily="34" charset="0"/>
              </a:rPr>
              <a:t>Zakir</a:t>
            </a:r>
            <a:r>
              <a:rPr lang="en-US" sz="1800" b="1" dirty="0">
                <a:latin typeface="Verdana" pitchFamily="34" charset="0"/>
                <a:ea typeface="Verdana" pitchFamily="34" charset="0"/>
                <a:cs typeface="Verdana" pitchFamily="34" charset="0"/>
              </a:rPr>
              <a:t> Husain Delhi College, DU</a:t>
            </a:r>
            <a:r>
              <a:rPr lang="en-US" sz="2000" b="1" dirty="0">
                <a:latin typeface="Verdana" pitchFamily="34" charset="0"/>
                <a:ea typeface="Verdana" pitchFamily="34" charset="0"/>
                <a:cs typeface="Verdana" pitchFamily="34" charset="0"/>
              </a:rPr>
              <a:t/>
            </a:r>
            <a:br>
              <a:rPr lang="en-US" sz="2000" b="1" dirty="0">
                <a:latin typeface="Verdana" pitchFamily="34" charset="0"/>
                <a:ea typeface="Verdana" pitchFamily="34" charset="0"/>
                <a:cs typeface="Verdana" pitchFamily="34" charset="0"/>
              </a:rPr>
            </a:br>
            <a:r>
              <a:rPr lang="en-US" sz="2000" b="1" dirty="0" smtClean="0">
                <a:latin typeface="Verdana" pitchFamily="34" charset="0"/>
                <a:ea typeface="Verdana" pitchFamily="34" charset="0"/>
                <a:cs typeface="Verdana" pitchFamily="34" charset="0"/>
              </a:rPr>
              <a:t/>
            </a:r>
            <a:br>
              <a:rPr lang="en-US" sz="2000" b="1" dirty="0" smtClean="0">
                <a:latin typeface="Verdana" pitchFamily="34" charset="0"/>
                <a:ea typeface="Verdana" pitchFamily="34" charset="0"/>
                <a:cs typeface="Verdana" pitchFamily="34" charset="0"/>
              </a:rPr>
            </a:br>
            <a:r>
              <a:rPr lang="en-US" sz="2000" b="1" dirty="0" smtClean="0">
                <a:latin typeface="Verdana" pitchFamily="34" charset="0"/>
                <a:ea typeface="Verdana" pitchFamily="34" charset="0"/>
                <a:cs typeface="Verdana" pitchFamily="34" charset="0"/>
              </a:rPr>
              <a:t>Date</a:t>
            </a:r>
            <a:r>
              <a:rPr lang="en-US" sz="2000" b="1" dirty="0">
                <a:latin typeface="Verdana" pitchFamily="34" charset="0"/>
                <a:ea typeface="Verdana" pitchFamily="34" charset="0"/>
                <a:cs typeface="Verdana" pitchFamily="34" charset="0"/>
              </a:rPr>
              <a:t>: 17-03-16</a:t>
            </a:r>
            <a:endParaRPr lang="en-US" sz="2000" dirty="0"/>
          </a:p>
        </p:txBody>
      </p:sp>
      <p:sp>
        <p:nvSpPr>
          <p:cNvPr id="8" name="Title 6"/>
          <p:cNvSpPr txBox="1">
            <a:spLocks/>
          </p:cNvSpPr>
          <p:nvPr/>
        </p:nvSpPr>
        <p:spPr bwMode="auto">
          <a:xfrm>
            <a:off x="659393" y="3886200"/>
            <a:ext cx="3452232" cy="484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400" b="1" dirty="0" smtClean="0">
                <a:solidFill>
                  <a:srgbClr val="FF0000"/>
                </a:solidFill>
                <a:latin typeface="Verdana" pitchFamily="34" charset="0"/>
                <a:ea typeface="Verdana" pitchFamily="34" charset="0"/>
                <a:cs typeface="Verdana" pitchFamily="34" charset="0"/>
              </a:rPr>
              <a:t>Chartists: Striving for Men’s Vote, 1840s</a:t>
            </a:r>
            <a:endParaRPr lang="en-US" sz="1400" dirty="0"/>
          </a:p>
        </p:txBody>
      </p:sp>
      <p:sp>
        <p:nvSpPr>
          <p:cNvPr id="9" name="Title 6"/>
          <p:cNvSpPr txBox="1">
            <a:spLocks/>
          </p:cNvSpPr>
          <p:nvPr/>
        </p:nvSpPr>
        <p:spPr bwMode="auto">
          <a:xfrm>
            <a:off x="4806850" y="3886200"/>
            <a:ext cx="3779782" cy="484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400" b="1" dirty="0" smtClean="0">
                <a:solidFill>
                  <a:srgbClr val="FF0000"/>
                </a:solidFill>
                <a:latin typeface="Verdana" pitchFamily="34" charset="0"/>
                <a:ea typeface="Verdana" pitchFamily="34" charset="0"/>
                <a:cs typeface="Verdana" pitchFamily="34" charset="0"/>
              </a:rPr>
              <a:t>Suffragettes: Struggling for Women’s Vote, 1900s</a:t>
            </a:r>
            <a:endParaRPr lang="en-US" sz="1400" dirty="0"/>
          </a:p>
        </p:txBody>
      </p:sp>
      <p:sp>
        <p:nvSpPr>
          <p:cNvPr id="10" name="Slide Number Placeholder 9"/>
          <p:cNvSpPr>
            <a:spLocks noGrp="1"/>
          </p:cNvSpPr>
          <p:nvPr>
            <p:ph type="sldNum" sz="quarter" idx="12"/>
          </p:nvPr>
        </p:nvSpPr>
        <p:spPr/>
        <p:txBody>
          <a:bodyPr/>
          <a:lstStyle/>
          <a:p>
            <a:pPr>
              <a:defRPr/>
            </a:pPr>
            <a:fld id="{A2679E3C-85AC-40AE-A87F-ED93AB04B90C}"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534400" cy="6324600"/>
          </a:xfrm>
        </p:spPr>
        <p:txBody>
          <a:bodyPr rtlCol="0">
            <a:noAutofit/>
          </a:bodyPr>
          <a:lstStyle/>
          <a:p>
            <a:pPr fontAlgn="auto">
              <a:spcAft>
                <a:spcPts val="0"/>
              </a:spcAft>
              <a:defRPr/>
            </a:pPr>
            <a:r>
              <a:rPr lang="en-US" sz="2400" b="1" dirty="0" smtClean="0">
                <a:solidFill>
                  <a:srgbClr val="C00000"/>
                </a:solidFill>
                <a:latin typeface="Verdana" pitchFamily="34" charset="0"/>
                <a:ea typeface="Verdana" pitchFamily="34" charset="0"/>
                <a:cs typeface="Verdana" pitchFamily="34" charset="0"/>
              </a:rPr>
              <a:t>Outstanding Features of </a:t>
            </a:r>
            <a:br>
              <a:rPr lang="en-US" sz="2400" b="1" dirty="0" smtClean="0">
                <a:solidFill>
                  <a:srgbClr val="C00000"/>
                </a:solidFill>
                <a:latin typeface="Verdana" pitchFamily="34" charset="0"/>
                <a:ea typeface="Verdana" pitchFamily="34" charset="0"/>
                <a:cs typeface="Verdana" pitchFamily="34" charset="0"/>
              </a:rPr>
            </a:br>
            <a:r>
              <a:rPr lang="en-US" sz="2400" b="1" dirty="0" smtClean="0">
                <a:solidFill>
                  <a:srgbClr val="C00000"/>
                </a:solidFill>
                <a:latin typeface="Verdana" pitchFamily="34" charset="0"/>
                <a:ea typeface="Verdana" pitchFamily="34" charset="0"/>
                <a:cs typeface="Verdana" pitchFamily="34" charset="0"/>
              </a:rPr>
              <a:t>Early Modern British Society</a:t>
            </a:r>
          </a:p>
          <a:p>
            <a:pPr marL="463550" indent="-463550" algn="just" fontAlgn="auto">
              <a:lnSpc>
                <a:spcPct val="150000"/>
              </a:lnSpc>
              <a:spcAft>
                <a:spcPts val="0"/>
              </a:spcAft>
              <a:buFont typeface="Arial" pitchFamily="34" charset="0"/>
              <a:buNone/>
              <a:tabLst>
                <a:tab pos="463550" algn="l"/>
              </a:tabLst>
              <a:defRPr/>
            </a:pPr>
            <a:r>
              <a:rPr lang="en-US" sz="1800" dirty="0" smtClean="0">
                <a:solidFill>
                  <a:schemeClr val="tx1"/>
                </a:solidFill>
                <a:latin typeface="Verdana" pitchFamily="34" charset="0"/>
                <a:ea typeface="Verdana" pitchFamily="34" charset="0"/>
                <a:cs typeface="Verdana" pitchFamily="34" charset="0"/>
              </a:rPr>
              <a:t>1. 	Rapid Economic Growth in Agriculture, Trade and Modern Industry</a:t>
            </a:r>
          </a:p>
          <a:p>
            <a:pPr marL="463550" indent="-463550" algn="just" fontAlgn="auto">
              <a:lnSpc>
                <a:spcPct val="150000"/>
              </a:lnSpc>
              <a:spcAft>
                <a:spcPts val="0"/>
              </a:spcAft>
              <a:buFont typeface="Arial" pitchFamily="34" charset="0"/>
              <a:buNone/>
              <a:tabLst>
                <a:tab pos="463550" algn="l"/>
              </a:tabLst>
              <a:defRPr/>
            </a:pPr>
            <a:r>
              <a:rPr lang="en-US" sz="1800" dirty="0" smtClean="0">
                <a:solidFill>
                  <a:schemeClr val="tx1"/>
                </a:solidFill>
                <a:latin typeface="Verdana" pitchFamily="34" charset="0"/>
                <a:ea typeface="Verdana" pitchFamily="34" charset="0"/>
                <a:cs typeface="Verdana" pitchFamily="34" charset="0"/>
              </a:rPr>
              <a:t>2. 	Emerging Capitalist Relations in both Agriculture and Trade and Industry</a:t>
            </a:r>
          </a:p>
          <a:p>
            <a:pPr marL="463550" indent="-463550" algn="just" fontAlgn="auto">
              <a:lnSpc>
                <a:spcPct val="150000"/>
              </a:lnSpc>
              <a:spcAft>
                <a:spcPts val="0"/>
              </a:spcAft>
              <a:buFont typeface="Arial" pitchFamily="34" charset="0"/>
              <a:buNone/>
              <a:tabLst>
                <a:tab pos="463550" algn="l"/>
              </a:tabLst>
              <a:defRPr/>
            </a:pPr>
            <a:r>
              <a:rPr lang="en-US" sz="1800" dirty="0" smtClean="0">
                <a:solidFill>
                  <a:schemeClr val="tx1"/>
                </a:solidFill>
                <a:latin typeface="Verdana" pitchFamily="34" charset="0"/>
                <a:ea typeface="Verdana" pitchFamily="34" charset="0"/>
                <a:cs typeface="Verdana" pitchFamily="34" charset="0"/>
              </a:rPr>
              <a:t>3. 	A More Open and Compact Aristocracy and a Unique Gentry Class of Lesser Lords</a:t>
            </a:r>
          </a:p>
          <a:p>
            <a:pPr marL="463550" indent="-463550" algn="just" fontAlgn="auto">
              <a:lnSpc>
                <a:spcPct val="150000"/>
              </a:lnSpc>
              <a:spcAft>
                <a:spcPts val="0"/>
              </a:spcAft>
              <a:buFont typeface="Arial" pitchFamily="34" charset="0"/>
              <a:buAutoNum type="arabicPeriod" startAt="4"/>
              <a:tabLst>
                <a:tab pos="463550" algn="l"/>
              </a:tabLst>
              <a:defRPr/>
            </a:pPr>
            <a:r>
              <a:rPr lang="en-US" sz="1800" dirty="0" smtClean="0">
                <a:solidFill>
                  <a:schemeClr val="tx1"/>
                </a:solidFill>
                <a:latin typeface="Verdana" pitchFamily="34" charset="0"/>
                <a:ea typeface="Verdana" pitchFamily="34" charset="0"/>
                <a:cs typeface="Verdana" pitchFamily="34" charset="0"/>
              </a:rPr>
              <a:t>Substantial Middle Class of Merchants </a:t>
            </a:r>
          </a:p>
          <a:p>
            <a:pPr algn="just" fontAlgn="auto">
              <a:lnSpc>
                <a:spcPct val="150000"/>
              </a:lnSpc>
              <a:spcAft>
                <a:spcPts val="0"/>
              </a:spcAft>
              <a:tabLst>
                <a:tab pos="46355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and Manufacturers</a:t>
            </a:r>
          </a:p>
          <a:p>
            <a:pPr marL="463550" indent="-463550" algn="just" fontAlgn="auto">
              <a:lnSpc>
                <a:spcPct val="150000"/>
              </a:lnSpc>
              <a:spcAft>
                <a:spcPts val="0"/>
              </a:spcAft>
              <a:buFont typeface="Arial" pitchFamily="34" charset="0"/>
              <a:buAutoNum type="arabicPeriod" startAt="5"/>
              <a:tabLst>
                <a:tab pos="463550" algn="l"/>
              </a:tabLst>
              <a:defRPr/>
            </a:pPr>
            <a:r>
              <a:rPr lang="en-US" sz="1800" dirty="0" smtClean="0">
                <a:solidFill>
                  <a:schemeClr val="tx1"/>
                </a:solidFill>
                <a:latin typeface="Verdana" pitchFamily="34" charset="0"/>
                <a:ea typeface="Verdana" pitchFamily="34" charset="0"/>
                <a:cs typeface="Verdana" pitchFamily="34" charset="0"/>
              </a:rPr>
              <a:t>The Poor also better off than Peasants </a:t>
            </a:r>
          </a:p>
          <a:p>
            <a:pPr algn="just" fontAlgn="auto">
              <a:lnSpc>
                <a:spcPct val="150000"/>
              </a:lnSpc>
              <a:spcAft>
                <a:spcPts val="0"/>
              </a:spcAft>
              <a:tabLst>
                <a:tab pos="46355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and Workers in France, German Territory etc.</a:t>
            </a:r>
          </a:p>
          <a:p>
            <a:pPr marL="463550" indent="-463550" algn="just" fontAlgn="auto">
              <a:lnSpc>
                <a:spcPct val="150000"/>
              </a:lnSpc>
              <a:spcAft>
                <a:spcPts val="0"/>
              </a:spcAft>
              <a:buFont typeface="Arial" pitchFamily="34" charset="0"/>
              <a:buAutoNum type="arabicPeriod" startAt="6"/>
              <a:tabLst>
                <a:tab pos="463550" algn="l"/>
              </a:tabLst>
              <a:defRPr/>
            </a:pPr>
            <a:r>
              <a:rPr lang="en-US" sz="1800" dirty="0" smtClean="0">
                <a:solidFill>
                  <a:schemeClr val="tx1"/>
                </a:solidFill>
                <a:latin typeface="Verdana" pitchFamily="34" charset="0"/>
                <a:ea typeface="Verdana" pitchFamily="34" charset="0"/>
                <a:cs typeface="Verdana" pitchFamily="34" charset="0"/>
              </a:rPr>
              <a:t>Elementary Social Security (beyond Charity)</a:t>
            </a:r>
          </a:p>
          <a:p>
            <a:pPr marL="463550" indent="-463550" algn="just" fontAlgn="auto">
              <a:lnSpc>
                <a:spcPct val="150000"/>
              </a:lnSpc>
              <a:spcAft>
                <a:spcPts val="0"/>
              </a:spcAft>
              <a:buFont typeface="Arial" pitchFamily="34" charset="0"/>
              <a:buAutoNum type="arabicPeriod" startAt="6"/>
              <a:tabLst>
                <a:tab pos="463550" algn="l"/>
              </a:tabLst>
              <a:defRPr/>
            </a:pPr>
            <a:r>
              <a:rPr lang="en-US" sz="1800" dirty="0" smtClean="0">
                <a:solidFill>
                  <a:schemeClr val="tx1"/>
                </a:solidFill>
                <a:latin typeface="Verdana" pitchFamily="34" charset="0"/>
                <a:ea typeface="Verdana" pitchFamily="34" charset="0"/>
                <a:cs typeface="Verdana" pitchFamily="34" charset="0"/>
              </a:rPr>
              <a:t>A Gentleman Elite Investing in Learning </a:t>
            </a:r>
          </a:p>
          <a:p>
            <a:pPr algn="just" fontAlgn="auto">
              <a:lnSpc>
                <a:spcPct val="150000"/>
              </a:lnSpc>
              <a:spcAft>
                <a:spcPts val="0"/>
              </a:spcAft>
              <a:tabLst>
                <a:tab pos="46355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and Infrastructure</a:t>
            </a:r>
            <a:endParaRPr lang="en-US" sz="700" dirty="0">
              <a:solidFill>
                <a:schemeClr val="tx1"/>
              </a:solidFill>
            </a:endParaRPr>
          </a:p>
        </p:txBody>
      </p:sp>
      <p:pic>
        <p:nvPicPr>
          <p:cNvPr id="5" name="Picture 7" descr="trial charles"/>
          <p:cNvPicPr>
            <a:picLocks noChangeAspect="1" noChangeArrowheads="1"/>
          </p:cNvPicPr>
          <p:nvPr/>
        </p:nvPicPr>
        <p:blipFill>
          <a:blip r:embed="rId3"/>
          <a:srcRect/>
          <a:stretch>
            <a:fillRect/>
          </a:stretch>
        </p:blipFill>
        <p:spPr bwMode="auto">
          <a:xfrm>
            <a:off x="5926520" y="2895600"/>
            <a:ext cx="3057765" cy="2429458"/>
          </a:xfrm>
          <a:prstGeom prst="rect">
            <a:avLst/>
          </a:prstGeom>
          <a:noFill/>
          <a:ln w="9525">
            <a:noFill/>
            <a:miter lim="800000"/>
            <a:headEnd/>
            <a:tailEnd/>
          </a:ln>
        </p:spPr>
      </p:pic>
      <p:sp>
        <p:nvSpPr>
          <p:cNvPr id="7" name="Rectangle 6"/>
          <p:cNvSpPr>
            <a:spLocks noChangeArrowheads="1"/>
          </p:cNvSpPr>
          <p:nvPr/>
        </p:nvSpPr>
        <p:spPr bwMode="auto">
          <a:xfrm>
            <a:off x="5486400" y="5638800"/>
            <a:ext cx="3345486" cy="461665"/>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The Trial of Charles I before the Long Parliament</a:t>
            </a:r>
            <a:endParaRPr lang="en-IN" sz="1200" b="1" dirty="0">
              <a:solidFill>
                <a:srgbClr val="FF0000"/>
              </a:solidFill>
              <a:latin typeface="Verdana" pitchFamily="34" charset="0"/>
              <a:ea typeface="Calibri" pitchFamily="34" charset="0"/>
              <a:cs typeface="Mangal" pitchFamily="2"/>
            </a:endParaRPr>
          </a:p>
        </p:txBody>
      </p:sp>
      <p:sp>
        <p:nvSpPr>
          <p:cNvPr id="8" name="Slide Number Placeholder 7"/>
          <p:cNvSpPr>
            <a:spLocks noGrp="1"/>
          </p:cNvSpPr>
          <p:nvPr>
            <p:ph type="sldNum" sz="quarter" idx="12"/>
          </p:nvPr>
        </p:nvSpPr>
        <p:spPr/>
        <p:txBody>
          <a:bodyPr/>
          <a:lstStyle/>
          <a:p>
            <a:pPr>
              <a:defRPr/>
            </a:pPr>
            <a:fld id="{A2679E3C-85AC-40AE-A87F-ED93AB04B90C}"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Cultural Peculiarities</a:t>
            </a:r>
            <a:endParaRPr lang="en-US" sz="2400" b="1" dirty="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066800"/>
            <a:ext cx="8229600" cy="5257800"/>
          </a:xfrm>
        </p:spPr>
        <p:txBody>
          <a:bodyPr/>
          <a:lstStyle/>
          <a:p>
            <a:pPr marL="457200" indent="-457200" algn="just">
              <a:lnSpc>
                <a:spcPct val="150000"/>
              </a:lnSpc>
              <a:buFont typeface="+mj-lt"/>
              <a:buAutoNum type="arabicPeriod"/>
              <a:tabLst>
                <a:tab pos="463550" algn="l"/>
              </a:tabLst>
            </a:pPr>
            <a:r>
              <a:rPr lang="en-US" sz="1800" dirty="0" smtClean="0">
                <a:latin typeface="Verdana" pitchFamily="34" charset="0"/>
                <a:ea typeface="Verdana" pitchFamily="34" charset="0"/>
                <a:cs typeface="Verdana" pitchFamily="34" charset="0"/>
              </a:rPr>
              <a:t>Literacy Approaching 50%</a:t>
            </a:r>
          </a:p>
          <a:p>
            <a:pPr marL="457200" indent="-457200" algn="just">
              <a:lnSpc>
                <a:spcPct val="150000"/>
              </a:lnSpc>
              <a:buFont typeface="+mj-lt"/>
              <a:buAutoNum type="arabicPeriod"/>
              <a:tabLst>
                <a:tab pos="463550" algn="l"/>
              </a:tabLst>
            </a:pPr>
            <a:r>
              <a:rPr lang="en-US" sz="1800" dirty="0" smtClean="0">
                <a:latin typeface="Verdana" pitchFamily="34" charset="0"/>
                <a:ea typeface="Verdana" pitchFamily="34" charset="0"/>
                <a:cs typeface="Verdana" pitchFamily="34" charset="0"/>
              </a:rPr>
              <a:t>Newspapers, Journals and </a:t>
            </a:r>
            <a:r>
              <a:rPr lang="en-US" sz="1800" dirty="0" err="1" smtClean="0">
                <a:latin typeface="Verdana" pitchFamily="34" charset="0"/>
                <a:ea typeface="Verdana" pitchFamily="34" charset="0"/>
                <a:cs typeface="Verdana" pitchFamily="34" charset="0"/>
              </a:rPr>
              <a:t>Serialised</a:t>
            </a:r>
            <a:r>
              <a:rPr lang="en-US" sz="1800" dirty="0" smtClean="0">
                <a:latin typeface="Verdana" pitchFamily="34" charset="0"/>
                <a:ea typeface="Verdana" pitchFamily="34" charset="0"/>
                <a:cs typeface="Verdana" pitchFamily="34" charset="0"/>
              </a:rPr>
              <a:t> Novels Growing Rapidly</a:t>
            </a:r>
          </a:p>
          <a:p>
            <a:pPr marL="457200" indent="-457200" algn="just">
              <a:lnSpc>
                <a:spcPct val="150000"/>
              </a:lnSpc>
              <a:buFont typeface="+mj-lt"/>
              <a:buAutoNum type="arabicPeriod"/>
              <a:tabLst>
                <a:tab pos="463550" algn="l"/>
              </a:tabLst>
            </a:pPr>
            <a:r>
              <a:rPr lang="en-US" sz="1800" dirty="0" smtClean="0">
                <a:latin typeface="Verdana" pitchFamily="34" charset="0"/>
                <a:ea typeface="Verdana" pitchFamily="34" charset="0"/>
                <a:cs typeface="Verdana" pitchFamily="34" charset="0"/>
              </a:rPr>
              <a:t>A Developed Culture of Libraries, Reading Clubs etc.</a:t>
            </a:r>
          </a:p>
          <a:p>
            <a:pPr marL="457200" indent="-457200" algn="just">
              <a:lnSpc>
                <a:spcPct val="150000"/>
              </a:lnSpc>
              <a:buFont typeface="+mj-lt"/>
              <a:buAutoNum type="arabicPeriod"/>
              <a:tabLst>
                <a:tab pos="463550" algn="l"/>
              </a:tabLst>
            </a:pPr>
            <a:r>
              <a:rPr lang="en-US" sz="1800" dirty="0" smtClean="0">
                <a:latin typeface="Verdana" pitchFamily="34" charset="0"/>
                <a:ea typeface="Verdana" pitchFamily="34" charset="0"/>
                <a:cs typeface="Verdana" pitchFamily="34" charset="0"/>
              </a:rPr>
              <a:t>Growth of Evangelist Missions along </a:t>
            </a:r>
          </a:p>
          <a:p>
            <a:pPr marL="0" indent="0" algn="just">
              <a:lnSpc>
                <a:spcPct val="150000"/>
              </a:lnSpc>
              <a:buNone/>
              <a:tabLst>
                <a:tab pos="463550" algn="l"/>
              </a:tabLst>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with Greater Rights for Non Anglican </a:t>
            </a:r>
          </a:p>
          <a:p>
            <a:pPr marL="0" indent="0" algn="just">
              <a:lnSpc>
                <a:spcPct val="150000"/>
              </a:lnSpc>
              <a:buNone/>
              <a:tabLst>
                <a:tab pos="463550" algn="l"/>
              </a:tabLst>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Religious Sects</a:t>
            </a:r>
          </a:p>
          <a:p>
            <a:pPr marL="0" indent="0" algn="just">
              <a:lnSpc>
                <a:spcPct val="150000"/>
              </a:lnSpc>
              <a:buNone/>
              <a:tabLst>
                <a:tab pos="463550" algn="l"/>
              </a:tabLst>
            </a:pPr>
            <a:r>
              <a:rPr lang="en-US" sz="1800" dirty="0" smtClean="0">
                <a:latin typeface="Verdana" pitchFamily="34" charset="0"/>
                <a:ea typeface="Verdana" pitchFamily="34" charset="0"/>
                <a:cs typeface="Verdana" pitchFamily="34" charset="0"/>
              </a:rPr>
              <a:t>5.	Maturing Civil Society of Public Opinion, </a:t>
            </a:r>
          </a:p>
          <a:p>
            <a:pPr marL="0" indent="0" algn="just">
              <a:lnSpc>
                <a:spcPct val="150000"/>
              </a:lnSpc>
              <a:buNone/>
              <a:tabLst>
                <a:tab pos="463550" algn="l"/>
              </a:tabLst>
            </a:pPr>
            <a:r>
              <a:rPr lang="en-US" sz="1800" dirty="0" smtClean="0">
                <a:latin typeface="Verdana" pitchFamily="34" charset="0"/>
                <a:ea typeface="Verdana" pitchFamily="34" charset="0"/>
                <a:cs typeface="Verdana" pitchFamily="34" charset="0"/>
              </a:rPr>
              <a:t>	Democratic </a:t>
            </a:r>
            <a:r>
              <a:rPr lang="en-US" sz="1800" dirty="0" err="1" smtClean="0">
                <a:latin typeface="Verdana" pitchFamily="34" charset="0"/>
                <a:ea typeface="Verdana" pitchFamily="34" charset="0"/>
                <a:cs typeface="Verdana" pitchFamily="34" charset="0"/>
              </a:rPr>
              <a:t>Mobilisation</a:t>
            </a:r>
            <a:r>
              <a:rPr lang="en-US" sz="1800" dirty="0" smtClean="0">
                <a:latin typeface="Verdana" pitchFamily="34" charset="0"/>
                <a:ea typeface="Verdana" pitchFamily="34" charset="0"/>
                <a:cs typeface="Verdana" pitchFamily="34" charset="0"/>
              </a:rPr>
              <a:t> and Associations</a:t>
            </a:r>
          </a:p>
          <a:p>
            <a:pPr marL="0" indent="0" algn="just">
              <a:lnSpc>
                <a:spcPct val="150000"/>
              </a:lnSpc>
              <a:buNone/>
              <a:tabLst>
                <a:tab pos="463550" algn="l"/>
              </a:tabLst>
            </a:pPr>
            <a:r>
              <a:rPr lang="en-US" sz="1800" dirty="0" smtClean="0">
                <a:latin typeface="Verdana" pitchFamily="34" charset="0"/>
                <a:ea typeface="Verdana" pitchFamily="34" charset="0"/>
                <a:cs typeface="Verdana" pitchFamily="34" charset="0"/>
              </a:rPr>
              <a:t>6.	Spate of Remarkable Achievements </a:t>
            </a:r>
          </a:p>
          <a:p>
            <a:pPr marL="0" indent="0" algn="just">
              <a:lnSpc>
                <a:spcPct val="150000"/>
              </a:lnSpc>
              <a:buNone/>
              <a:tabLst>
                <a:tab pos="463550" algn="l"/>
              </a:tabLst>
            </a:pPr>
            <a:r>
              <a:rPr lang="en-US" sz="1800" dirty="0" smtClean="0">
                <a:latin typeface="Verdana" pitchFamily="34" charset="0"/>
                <a:ea typeface="Verdana" pitchFamily="34" charset="0"/>
                <a:cs typeface="Verdana" pitchFamily="34" charset="0"/>
              </a:rPr>
              <a:t>	in Science, Literature, Technological </a:t>
            </a:r>
          </a:p>
          <a:p>
            <a:pPr marL="0" indent="0" algn="just">
              <a:lnSpc>
                <a:spcPct val="150000"/>
              </a:lnSpc>
              <a:buNone/>
              <a:tabLst>
                <a:tab pos="463550" algn="l"/>
              </a:tabLst>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innovation and Modern Sports</a:t>
            </a:r>
          </a:p>
          <a:p>
            <a:pPr algn="just">
              <a:lnSpc>
                <a:spcPct val="150000"/>
              </a:lnSpc>
              <a:buNone/>
              <a:tabLst>
                <a:tab pos="463550" algn="l"/>
              </a:tabLst>
            </a:pPr>
            <a:endParaRPr lang="en-US" sz="2400" dirty="0"/>
          </a:p>
        </p:txBody>
      </p:sp>
      <p:pic>
        <p:nvPicPr>
          <p:cNvPr id="4" name="Picture 45" descr="EdmundBurke1771"/>
          <p:cNvPicPr>
            <a:picLocks noChangeAspect="1" noChangeArrowheads="1"/>
          </p:cNvPicPr>
          <p:nvPr/>
        </p:nvPicPr>
        <p:blipFill>
          <a:blip r:embed="rId3"/>
          <a:srcRect/>
          <a:stretch>
            <a:fillRect/>
          </a:stretch>
        </p:blipFill>
        <p:spPr bwMode="auto">
          <a:xfrm>
            <a:off x="5943600" y="2590800"/>
            <a:ext cx="2820093" cy="3505200"/>
          </a:xfrm>
          <a:prstGeom prst="rect">
            <a:avLst/>
          </a:prstGeom>
          <a:noFill/>
          <a:ln w="9525">
            <a:noFill/>
            <a:miter lim="800000"/>
            <a:headEnd/>
            <a:tailEnd/>
          </a:ln>
        </p:spPr>
      </p:pic>
      <p:sp>
        <p:nvSpPr>
          <p:cNvPr id="5" name="Rectangle 3"/>
          <p:cNvSpPr>
            <a:spLocks noChangeArrowheads="1"/>
          </p:cNvSpPr>
          <p:nvPr/>
        </p:nvSpPr>
        <p:spPr bwMode="auto">
          <a:xfrm>
            <a:off x="5943600" y="6135469"/>
            <a:ext cx="2805308" cy="646331"/>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Verdana" pitchFamily="34" charset="0"/>
                <a:cs typeface="Verdana" pitchFamily="34" charset="0"/>
              </a:rPr>
              <a:t>Sir </a:t>
            </a:r>
            <a:r>
              <a:rPr lang="en-US" sz="1200" b="1" dirty="0">
                <a:solidFill>
                  <a:srgbClr val="FF0000"/>
                </a:solidFill>
                <a:latin typeface="Verdana" pitchFamily="34" charset="0"/>
                <a:ea typeface="Verdana" pitchFamily="34" charset="0"/>
                <a:cs typeface="Verdana" pitchFamily="34" charset="0"/>
              </a:rPr>
              <a:t>Edmund Burke (</a:t>
            </a:r>
            <a:r>
              <a:rPr lang="en-US" sz="1200" b="1" dirty="0" smtClean="0">
                <a:solidFill>
                  <a:srgbClr val="FF0000"/>
                </a:solidFill>
                <a:latin typeface="Verdana" pitchFamily="34" charset="0"/>
                <a:ea typeface="Verdana" pitchFamily="34" charset="0"/>
                <a:cs typeface="Verdana" pitchFamily="34" charset="0"/>
              </a:rPr>
              <a:t>Champion of </a:t>
            </a:r>
            <a:r>
              <a:rPr lang="en-US" sz="1200" b="1" dirty="0">
                <a:solidFill>
                  <a:srgbClr val="FF0000"/>
                </a:solidFill>
                <a:latin typeface="Verdana" pitchFamily="34" charset="0"/>
                <a:ea typeface="Verdana" pitchFamily="34" charset="0"/>
                <a:cs typeface="Verdana" pitchFamily="34" charset="0"/>
              </a:rPr>
              <a:t>Conservatism and Probity in Politics)</a:t>
            </a:r>
            <a:endParaRPr lang="en-IN" sz="1200" b="1" dirty="0">
              <a:solidFill>
                <a:srgbClr val="FF0000"/>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p>
            <a:pPr>
              <a:defRPr/>
            </a:pPr>
            <a:fld id="{818A5765-F390-40C2-B283-2B3E72C4CF6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762000" y="228599"/>
            <a:ext cx="7772400" cy="983673"/>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Advancement of Parliamentary Government and Civil Rights till the 18</a:t>
            </a:r>
            <a:r>
              <a:rPr lang="en-US" sz="2400" b="1" baseline="30000" dirty="0" smtClean="0">
                <a:solidFill>
                  <a:srgbClr val="FF0000"/>
                </a:solidFill>
                <a:latin typeface="Verdana" pitchFamily="34" charset="0"/>
                <a:ea typeface="Verdana" pitchFamily="34" charset="0"/>
                <a:cs typeface="Verdana" pitchFamily="34" charset="0"/>
              </a:rPr>
              <a:t>th</a:t>
            </a:r>
            <a:r>
              <a:rPr lang="en-US" sz="2400" b="1" dirty="0" smtClean="0">
                <a:solidFill>
                  <a:srgbClr val="FF0000"/>
                </a:solidFill>
                <a:latin typeface="Verdana" pitchFamily="34" charset="0"/>
                <a:ea typeface="Verdana" pitchFamily="34" charset="0"/>
                <a:cs typeface="Verdana" pitchFamily="34" charset="0"/>
              </a:rPr>
              <a:t> Century</a:t>
            </a:r>
          </a:p>
        </p:txBody>
      </p:sp>
      <p:sp>
        <p:nvSpPr>
          <p:cNvPr id="3" name="Subtitle 2"/>
          <p:cNvSpPr>
            <a:spLocks noGrp="1"/>
          </p:cNvSpPr>
          <p:nvPr>
            <p:ph type="subTitle" idx="1"/>
          </p:nvPr>
        </p:nvSpPr>
        <p:spPr>
          <a:xfrm>
            <a:off x="457200" y="1143000"/>
            <a:ext cx="8458200" cy="5410200"/>
          </a:xfrm>
        </p:spPr>
        <p:txBody>
          <a:bodyPr rtlCol="0">
            <a:noAutofit/>
          </a:bodyPr>
          <a:lstStyle/>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1.	Land </a:t>
            </a:r>
            <a:r>
              <a:rPr lang="en-US" sz="1600" dirty="0" err="1" smtClean="0">
                <a:solidFill>
                  <a:schemeClr val="tx1"/>
                </a:solidFill>
                <a:latin typeface="Verdana" pitchFamily="34" charset="0"/>
                <a:ea typeface="Verdana" pitchFamily="34" charset="0"/>
                <a:cs typeface="Verdana" pitchFamily="34" charset="0"/>
              </a:rPr>
              <a:t>Setttlement</a:t>
            </a:r>
            <a:r>
              <a:rPr lang="en-US" sz="1600" dirty="0" smtClean="0">
                <a:solidFill>
                  <a:schemeClr val="tx1"/>
                </a:solidFill>
                <a:latin typeface="Verdana" pitchFamily="34" charset="0"/>
                <a:ea typeface="Verdana" pitchFamily="34" charset="0"/>
                <a:cs typeface="Verdana" pitchFamily="34" charset="0"/>
              </a:rPr>
              <a:t> of Normans 1066; continuing estates across centuries but paying taxes too.</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2. 1215-- Magna </a:t>
            </a:r>
            <a:r>
              <a:rPr lang="en-US" sz="1600" dirty="0" err="1" smtClean="0">
                <a:solidFill>
                  <a:schemeClr val="tx1"/>
                </a:solidFill>
                <a:latin typeface="Verdana" pitchFamily="34" charset="0"/>
                <a:ea typeface="Verdana" pitchFamily="34" charset="0"/>
                <a:cs typeface="Verdana" pitchFamily="34" charset="0"/>
              </a:rPr>
              <a:t>Carta</a:t>
            </a:r>
            <a:r>
              <a:rPr lang="en-US" sz="1600" dirty="0" smtClean="0">
                <a:solidFill>
                  <a:schemeClr val="tx1"/>
                </a:solidFill>
                <a:latin typeface="Verdana" pitchFamily="34" charset="0"/>
                <a:ea typeface="Verdana" pitchFamily="34" charset="0"/>
                <a:cs typeface="Verdana" pitchFamily="34" charset="0"/>
              </a:rPr>
              <a:t> Signed to Acknowledge English Parliament’s Check on Monarch’s Authority</a:t>
            </a:r>
          </a:p>
          <a:p>
            <a:pPr marL="395288" indent="-395288" algn="just" fontAlgn="auto">
              <a:lnSpc>
                <a:spcPts val="2200"/>
              </a:lnSpc>
              <a:spcAft>
                <a:spcPts val="0"/>
              </a:spcAft>
              <a:buFont typeface="Arial" pitchFamily="34" charset="0"/>
              <a:buAutoNum type="arabicPeriod" startAt="2"/>
              <a:tabLst>
                <a:tab pos="463550" algn="l"/>
              </a:tabLst>
              <a:defRPr/>
            </a:pPr>
            <a:r>
              <a:rPr lang="en-US" sz="1600" dirty="0" smtClean="0">
                <a:solidFill>
                  <a:schemeClr val="tx1"/>
                </a:solidFill>
                <a:latin typeface="Verdana" pitchFamily="34" charset="0"/>
                <a:ea typeface="Verdana" pitchFamily="34" charset="0"/>
                <a:cs typeface="Verdana" pitchFamily="34" charset="0"/>
              </a:rPr>
              <a:t>1265– First Elected House of Commons Called by King Edward</a:t>
            </a:r>
          </a:p>
          <a:p>
            <a:pPr marL="395288" indent="-395288" algn="just" fontAlgn="auto">
              <a:lnSpc>
                <a:spcPts val="2200"/>
              </a:lnSpc>
              <a:spcAft>
                <a:spcPts val="0"/>
              </a:spcAft>
              <a:buFont typeface="Arial" pitchFamily="34" charset="0"/>
              <a:buAutoNum type="arabicPeriod" startAt="2"/>
              <a:tabLst>
                <a:tab pos="463550" algn="l"/>
              </a:tabLst>
              <a:defRPr/>
            </a:pPr>
            <a:r>
              <a:rPr lang="en-US" sz="1600" dirty="0" err="1" smtClean="0">
                <a:solidFill>
                  <a:schemeClr val="tx1"/>
                </a:solidFill>
                <a:latin typeface="Verdana" pitchFamily="34" charset="0"/>
                <a:ea typeface="Verdana" pitchFamily="34" charset="0"/>
                <a:cs typeface="Verdana" pitchFamily="34" charset="0"/>
              </a:rPr>
              <a:t>Habeus</a:t>
            </a:r>
            <a:r>
              <a:rPr lang="en-US" sz="1600" dirty="0" smtClean="0">
                <a:solidFill>
                  <a:schemeClr val="tx1"/>
                </a:solidFill>
                <a:latin typeface="Verdana" pitchFamily="34" charset="0"/>
                <a:ea typeface="Verdana" pitchFamily="34" charset="0"/>
                <a:cs typeface="Verdana" pitchFamily="34" charset="0"/>
              </a:rPr>
              <a:t> Corpus Writ (14</a:t>
            </a:r>
            <a:r>
              <a:rPr lang="en-US" sz="1600" baseline="30000" dirty="0" smtClean="0">
                <a:solidFill>
                  <a:schemeClr val="tx1"/>
                </a:solidFill>
                <a:latin typeface="Verdana" pitchFamily="34" charset="0"/>
                <a:ea typeface="Verdana" pitchFamily="34" charset="0"/>
                <a:cs typeface="Verdana" pitchFamily="34" charset="0"/>
              </a:rPr>
              <a:t>th</a:t>
            </a:r>
            <a:r>
              <a:rPr lang="en-US" sz="1600" dirty="0" smtClean="0">
                <a:solidFill>
                  <a:schemeClr val="tx1"/>
                </a:solidFill>
                <a:latin typeface="Verdana" pitchFamily="34" charset="0"/>
                <a:ea typeface="Verdana" pitchFamily="34" charset="0"/>
                <a:cs typeface="Verdana" pitchFamily="34" charset="0"/>
              </a:rPr>
              <a:t> Century).</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4. Evolution of Regular Parliamentary Say in Governance under the Tudors</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5. Trial and Execution of King Charles I in the English Civil War</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6. Passage of the Habeas Corpus Act in 1769.</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7. 1688-89– Glorious Revolution and the Passage of the </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    Bill of Rights</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8. 1770s-- Citizen’s Freedom from Arbitrary Arrest and</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    Newspapers’ Right to Report on Parliamentary </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    Proceedings Reiterated</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9. 1780s--Restrictions on Crown’s Influence and </a:t>
            </a:r>
          </a:p>
          <a:p>
            <a:pPr marL="395288" indent="-395288" algn="just" fontAlgn="auto">
              <a:lnSpc>
                <a:spcPts val="2200"/>
              </a:lnSpc>
              <a:spcAft>
                <a:spcPts val="0"/>
              </a:spcAft>
              <a:buFont typeface="Arial" pitchFamily="34" charset="0"/>
              <a:buNone/>
              <a:tabLst>
                <a:tab pos="463550" algn="l"/>
              </a:tabLst>
              <a:defRPr/>
            </a:pPr>
            <a:r>
              <a:rPr lang="en-US" sz="1600" dirty="0" smtClean="0">
                <a:solidFill>
                  <a:schemeClr val="tx1"/>
                </a:solidFill>
                <a:latin typeface="Verdana" pitchFamily="34" charset="0"/>
                <a:ea typeface="Verdana" pitchFamily="34" charset="0"/>
                <a:cs typeface="Verdana" pitchFamily="34" charset="0"/>
              </a:rPr>
              <a:t>    Evolution of Party Discipline and   and Cabinet Govt.</a:t>
            </a:r>
          </a:p>
          <a:p>
            <a:pPr marL="395288" indent="-395288" algn="just" fontAlgn="auto">
              <a:lnSpc>
                <a:spcPts val="2200"/>
              </a:lnSpc>
              <a:spcAft>
                <a:spcPts val="0"/>
              </a:spcAft>
              <a:buFont typeface="Arial" pitchFamily="34" charset="0"/>
              <a:buNone/>
              <a:tabLst>
                <a:tab pos="463550" algn="l"/>
              </a:tabLst>
              <a:defRPr/>
            </a:pPr>
            <a:endParaRPr lang="en-US" sz="1600" dirty="0">
              <a:solidFill>
                <a:schemeClr val="tx1"/>
              </a:solidFill>
            </a:endParaRPr>
          </a:p>
          <a:p>
            <a:pPr marL="395288" indent="-395288" algn="just" fontAlgn="auto">
              <a:lnSpc>
                <a:spcPts val="2200"/>
              </a:lnSpc>
              <a:spcAft>
                <a:spcPts val="0"/>
              </a:spcAft>
              <a:buFont typeface="Arial" pitchFamily="34" charset="0"/>
              <a:buNone/>
              <a:tabLst>
                <a:tab pos="463550" algn="l"/>
              </a:tabLst>
              <a:defRPr/>
            </a:pPr>
            <a:endParaRPr lang="en-US" sz="1600" dirty="0">
              <a:solidFill>
                <a:schemeClr val="tx1"/>
              </a:solidFill>
            </a:endParaRPr>
          </a:p>
        </p:txBody>
      </p:sp>
      <p:pic>
        <p:nvPicPr>
          <p:cNvPr id="4" name="Picture 8" descr="john wilkes"/>
          <p:cNvPicPr>
            <a:picLocks noChangeAspect="1" noChangeArrowheads="1"/>
          </p:cNvPicPr>
          <p:nvPr/>
        </p:nvPicPr>
        <p:blipFill>
          <a:blip r:embed="rId3"/>
          <a:srcRect/>
          <a:stretch>
            <a:fillRect/>
          </a:stretch>
        </p:blipFill>
        <p:spPr bwMode="auto">
          <a:xfrm>
            <a:off x="6400800" y="3563923"/>
            <a:ext cx="2438400" cy="2684477"/>
          </a:xfrm>
          <a:prstGeom prst="rect">
            <a:avLst/>
          </a:prstGeom>
          <a:noFill/>
          <a:ln w="9525">
            <a:noFill/>
            <a:miter lim="800000"/>
            <a:headEnd/>
            <a:tailEnd/>
          </a:ln>
        </p:spPr>
      </p:pic>
      <p:sp>
        <p:nvSpPr>
          <p:cNvPr id="5" name="Rectangle 4"/>
          <p:cNvSpPr>
            <a:spLocks noChangeArrowheads="1"/>
          </p:cNvSpPr>
          <p:nvPr/>
        </p:nvSpPr>
        <p:spPr bwMode="auto">
          <a:xfrm>
            <a:off x="6324600" y="6248400"/>
            <a:ext cx="2531194" cy="461665"/>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John Wilkes : Struggle for Liberty</a:t>
            </a:r>
            <a:endParaRPr lang="en-IN" sz="12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304800"/>
            <a:ext cx="8229600" cy="6096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Major Drawbacks of 18</a:t>
            </a:r>
            <a:r>
              <a:rPr lang="en-US" sz="2400" b="1" baseline="30000" dirty="0" smtClean="0">
                <a:solidFill>
                  <a:srgbClr val="FF0000"/>
                </a:solidFill>
                <a:latin typeface="Verdana" pitchFamily="34" charset="0"/>
                <a:ea typeface="Verdana" pitchFamily="34" charset="0"/>
                <a:cs typeface="Verdana" pitchFamily="34" charset="0"/>
              </a:rPr>
              <a:t>th</a:t>
            </a:r>
            <a:r>
              <a:rPr lang="en-US" sz="2400" b="1" dirty="0" smtClean="0">
                <a:solidFill>
                  <a:srgbClr val="FF0000"/>
                </a:solidFill>
                <a:latin typeface="Verdana" pitchFamily="34" charset="0"/>
                <a:ea typeface="Verdana" pitchFamily="34" charset="0"/>
                <a:cs typeface="Verdana" pitchFamily="34" charset="0"/>
              </a:rPr>
              <a:t> Century British Polity</a:t>
            </a:r>
          </a:p>
        </p:txBody>
      </p:sp>
      <p:sp>
        <p:nvSpPr>
          <p:cNvPr id="3" name="Subtitle 2"/>
          <p:cNvSpPr>
            <a:spLocks noGrp="1"/>
          </p:cNvSpPr>
          <p:nvPr>
            <p:ph type="subTitle" idx="1"/>
          </p:nvPr>
        </p:nvSpPr>
        <p:spPr>
          <a:xfrm>
            <a:off x="304800" y="1126546"/>
            <a:ext cx="8458200" cy="5198054"/>
          </a:xfrm>
        </p:spPr>
        <p:txBody>
          <a:bodyPr rtlCol="0">
            <a:noAutofit/>
          </a:bodyPr>
          <a:lstStyle/>
          <a:p>
            <a:pPr marL="514350" indent="-514350" algn="just" fontAlgn="auto">
              <a:lnSpc>
                <a:spcPct val="150000"/>
              </a:lnSpc>
              <a:spcAft>
                <a:spcPts val="0"/>
              </a:spcAft>
              <a:buFont typeface="Arial" pitchFamily="34" charset="0"/>
              <a:buAutoNum type="arabicPeriod"/>
              <a:tabLst>
                <a:tab pos="519113" algn="l"/>
              </a:tabLst>
              <a:defRPr/>
            </a:pPr>
            <a:r>
              <a:rPr lang="en-US" sz="1800" dirty="0" smtClean="0">
                <a:solidFill>
                  <a:schemeClr val="tx1"/>
                </a:solidFill>
                <a:latin typeface="Verdana" pitchFamily="34" charset="0"/>
                <a:ea typeface="Verdana" pitchFamily="34" charset="0"/>
                <a:cs typeface="Verdana" pitchFamily="34" charset="0"/>
              </a:rPr>
              <a:t>Excessive State Bias Towards the Landed Aristocracy and Violent Suppression of Working Class Protests</a:t>
            </a:r>
          </a:p>
          <a:p>
            <a:pPr marL="514350" indent="-514350" algn="just" fontAlgn="auto">
              <a:lnSpc>
                <a:spcPct val="150000"/>
              </a:lnSpc>
              <a:spcAft>
                <a:spcPts val="0"/>
              </a:spcAft>
              <a:buFont typeface="Arial" pitchFamily="34" charset="0"/>
              <a:buAutoNum type="arabicPeriod"/>
              <a:tabLst>
                <a:tab pos="519113" algn="l"/>
              </a:tabLst>
              <a:defRPr/>
            </a:pPr>
            <a:r>
              <a:rPr lang="en-US" sz="1800" dirty="0" smtClean="0">
                <a:solidFill>
                  <a:schemeClr val="tx1"/>
                </a:solidFill>
                <a:latin typeface="Verdana" pitchFamily="34" charset="0"/>
                <a:ea typeface="Verdana" pitchFamily="34" charset="0"/>
                <a:cs typeface="Verdana" pitchFamily="34" charset="0"/>
              </a:rPr>
              <a:t>Catastrophic Impact on </a:t>
            </a:r>
            <a:r>
              <a:rPr lang="en-US" sz="1800" dirty="0" err="1" smtClean="0">
                <a:solidFill>
                  <a:schemeClr val="tx1"/>
                </a:solidFill>
                <a:latin typeface="Verdana" pitchFamily="34" charset="0"/>
                <a:ea typeface="Verdana" pitchFamily="34" charset="0"/>
                <a:cs typeface="Verdana" pitchFamily="34" charset="0"/>
              </a:rPr>
              <a:t>Colonised</a:t>
            </a:r>
            <a:r>
              <a:rPr lang="en-US" sz="1800" dirty="0" smtClean="0">
                <a:solidFill>
                  <a:schemeClr val="tx1"/>
                </a:solidFill>
                <a:latin typeface="Verdana" pitchFamily="34" charset="0"/>
                <a:ea typeface="Verdana" pitchFamily="34" charset="0"/>
                <a:cs typeface="Verdana" pitchFamily="34" charset="0"/>
              </a:rPr>
              <a:t> Economies including Large Scale Slavery</a:t>
            </a:r>
          </a:p>
          <a:p>
            <a:pPr marL="514350" indent="-514350" algn="just" fontAlgn="auto">
              <a:lnSpc>
                <a:spcPct val="150000"/>
              </a:lnSpc>
              <a:spcAft>
                <a:spcPts val="0"/>
              </a:spcAft>
              <a:buFont typeface="Arial" pitchFamily="34" charset="0"/>
              <a:buAutoNum type="arabicPeriod"/>
              <a:tabLst>
                <a:tab pos="519113" algn="l"/>
              </a:tabLst>
              <a:defRPr/>
            </a:pPr>
            <a:r>
              <a:rPr lang="en-US" sz="1800" dirty="0" smtClean="0">
                <a:solidFill>
                  <a:schemeClr val="tx1"/>
                </a:solidFill>
                <a:latin typeface="Verdana" pitchFamily="34" charset="0"/>
                <a:ea typeface="Verdana" pitchFamily="34" charset="0"/>
                <a:cs typeface="Verdana" pitchFamily="34" charset="0"/>
              </a:rPr>
              <a:t>No Voting Rights for the Poor, </a:t>
            </a:r>
          </a:p>
          <a:p>
            <a:pPr algn="just" fontAlgn="auto">
              <a:lnSpc>
                <a:spcPct val="150000"/>
              </a:lnSpc>
              <a:spcAft>
                <a:spcPts val="0"/>
              </a:spcAft>
              <a:tabLst>
                <a:tab pos="51911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Minorities and Women in Britain Itself; </a:t>
            </a:r>
          </a:p>
          <a:p>
            <a:pPr algn="just" fontAlgn="auto">
              <a:lnSpc>
                <a:spcPct val="150000"/>
              </a:lnSpc>
              <a:spcAft>
                <a:spcPts val="0"/>
              </a:spcAft>
              <a:tabLst>
                <a:tab pos="519113" algn="l"/>
              </a:tabLst>
              <a:defRPr/>
            </a:pPr>
            <a:r>
              <a:rPr lang="en-US" sz="1800" dirty="0" smtClean="0">
                <a:solidFill>
                  <a:schemeClr val="tx1"/>
                </a:solidFill>
                <a:latin typeface="Verdana" pitchFamily="34" charset="0"/>
                <a:ea typeface="Verdana" pitchFamily="34" charset="0"/>
                <a:cs typeface="Verdana" pitchFamily="34" charset="0"/>
              </a:rPr>
              <a:t>4.	Widespread Corruption, Discrimination </a:t>
            </a:r>
          </a:p>
          <a:p>
            <a:pPr algn="just" fontAlgn="auto">
              <a:lnSpc>
                <a:spcPct val="150000"/>
              </a:lnSpc>
              <a:spcAft>
                <a:spcPts val="0"/>
              </a:spcAft>
              <a:tabLst>
                <a:tab pos="519113" algn="l"/>
              </a:tabLst>
              <a:defRPr/>
            </a:pPr>
            <a:r>
              <a:rPr lang="en-US" sz="1800" dirty="0" smtClean="0">
                <a:solidFill>
                  <a:schemeClr val="tx1"/>
                </a:solidFill>
                <a:latin typeface="Verdana" pitchFamily="34" charset="0"/>
                <a:ea typeface="Verdana" pitchFamily="34" charset="0"/>
                <a:cs typeface="Verdana" pitchFamily="34" charset="0"/>
              </a:rPr>
              <a:t>	and Economic Monopolies in the </a:t>
            </a:r>
          </a:p>
          <a:p>
            <a:pPr algn="just" fontAlgn="auto">
              <a:lnSpc>
                <a:spcPct val="150000"/>
              </a:lnSpc>
              <a:spcAft>
                <a:spcPts val="0"/>
              </a:spcAft>
              <a:tabLst>
                <a:tab pos="51911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‘Mixed  Constitution’ of 18</a:t>
            </a:r>
            <a:r>
              <a:rPr lang="en-US" sz="1800" baseline="30000" dirty="0" smtClean="0">
                <a:solidFill>
                  <a:schemeClr val="tx1"/>
                </a:solidFill>
                <a:latin typeface="Verdana" pitchFamily="34" charset="0"/>
                <a:ea typeface="Verdana" pitchFamily="34" charset="0"/>
                <a:cs typeface="Verdana" pitchFamily="34" charset="0"/>
              </a:rPr>
              <a:t>th</a:t>
            </a:r>
            <a:r>
              <a:rPr lang="en-US" sz="1800" dirty="0" smtClean="0">
                <a:solidFill>
                  <a:schemeClr val="tx1"/>
                </a:solidFill>
                <a:latin typeface="Verdana" pitchFamily="34" charset="0"/>
                <a:ea typeface="Verdana" pitchFamily="34" charset="0"/>
                <a:cs typeface="Verdana" pitchFamily="34" charset="0"/>
              </a:rPr>
              <a:t> Century</a:t>
            </a:r>
          </a:p>
          <a:p>
            <a:pPr algn="l" fontAlgn="auto">
              <a:lnSpc>
                <a:spcPct val="150000"/>
              </a:lnSpc>
              <a:spcAft>
                <a:spcPts val="0"/>
              </a:spcAft>
              <a:tabLst>
                <a:tab pos="519113" algn="l"/>
              </a:tabLst>
              <a:defRPr/>
            </a:pPr>
            <a:r>
              <a:rPr lang="en-US" sz="1800" dirty="0" smtClean="0">
                <a:solidFill>
                  <a:schemeClr val="tx1"/>
                </a:solidFill>
                <a:latin typeface="Verdana" pitchFamily="34" charset="0"/>
                <a:ea typeface="Verdana" pitchFamily="34" charset="0"/>
                <a:cs typeface="Verdana" pitchFamily="34" charset="0"/>
              </a:rPr>
              <a:t>5.	Antiquated Demarcation of </a:t>
            </a:r>
          </a:p>
          <a:p>
            <a:pPr algn="l" fontAlgn="auto">
              <a:lnSpc>
                <a:spcPct val="150000"/>
              </a:lnSpc>
              <a:spcAft>
                <a:spcPts val="0"/>
              </a:spcAft>
              <a:tabLst>
                <a:tab pos="519113" algn="l"/>
              </a:tabLst>
              <a:defRPr/>
            </a:pPr>
            <a:r>
              <a:rPr lang="en-US" sz="1800" dirty="0" smtClean="0">
                <a:solidFill>
                  <a:schemeClr val="tx1"/>
                </a:solidFill>
                <a:latin typeface="Verdana" pitchFamily="34" charset="0"/>
                <a:ea typeface="Verdana" pitchFamily="34" charset="0"/>
                <a:cs typeface="Verdana" pitchFamily="34" charset="0"/>
              </a:rPr>
              <a:t>	Parliamentary Constituencies</a:t>
            </a:r>
          </a:p>
          <a:p>
            <a:pPr marL="514350" indent="-514350" algn="just" fontAlgn="auto">
              <a:lnSpc>
                <a:spcPct val="150000"/>
              </a:lnSpc>
              <a:spcAft>
                <a:spcPts val="0"/>
              </a:spcAft>
              <a:buFont typeface="Arial" pitchFamily="34" charset="0"/>
              <a:buAutoNum type="arabicPeriod"/>
              <a:tabLst>
                <a:tab pos="519113" algn="l"/>
              </a:tabLst>
              <a:defRPr/>
            </a:pPr>
            <a:endParaRPr lang="en-US" sz="1800" dirty="0">
              <a:solidFill>
                <a:schemeClr val="tx1"/>
              </a:solidFill>
              <a:latin typeface="Verdana" pitchFamily="34" charset="0"/>
              <a:ea typeface="Verdana" pitchFamily="34" charset="0"/>
              <a:cs typeface="Verdana" pitchFamily="34" charset="0"/>
            </a:endParaRPr>
          </a:p>
        </p:txBody>
      </p:sp>
      <p:pic>
        <p:nvPicPr>
          <p:cNvPr id="4" name="Picture 44" descr="robert_walpole"/>
          <p:cNvPicPr>
            <a:picLocks noChangeAspect="1" noChangeArrowheads="1"/>
          </p:cNvPicPr>
          <p:nvPr/>
        </p:nvPicPr>
        <p:blipFill>
          <a:blip r:embed="rId3"/>
          <a:srcRect/>
          <a:stretch>
            <a:fillRect/>
          </a:stretch>
        </p:blipFill>
        <p:spPr bwMode="auto">
          <a:xfrm>
            <a:off x="5791200" y="2895600"/>
            <a:ext cx="3059906" cy="3042301"/>
          </a:xfrm>
          <a:prstGeom prst="rect">
            <a:avLst/>
          </a:prstGeom>
          <a:noFill/>
          <a:ln w="9525">
            <a:noFill/>
            <a:miter lim="800000"/>
            <a:headEnd/>
            <a:tailEnd/>
          </a:ln>
        </p:spPr>
      </p:pic>
      <p:sp>
        <p:nvSpPr>
          <p:cNvPr id="5" name="Rectangle 3"/>
          <p:cNvSpPr>
            <a:spLocks noChangeArrowheads="1"/>
          </p:cNvSpPr>
          <p:nvPr/>
        </p:nvSpPr>
        <p:spPr bwMode="auto">
          <a:xfrm>
            <a:off x="5791200" y="5934117"/>
            <a:ext cx="3064594" cy="661475"/>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Sir </a:t>
            </a:r>
            <a:r>
              <a:rPr lang="en-US" sz="1200" b="1" dirty="0">
                <a:solidFill>
                  <a:srgbClr val="FF0000"/>
                </a:solidFill>
                <a:latin typeface="Verdana" pitchFamily="34" charset="0"/>
                <a:ea typeface="Calibri" pitchFamily="34" charset="0"/>
                <a:cs typeface="Mangal" pitchFamily="2"/>
              </a:rPr>
              <a:t>Robert Walpole (Whig Leader and Representative of New Wealth in 18</a:t>
            </a:r>
            <a:r>
              <a:rPr lang="en-US" sz="1200" b="1" baseline="30000" dirty="0">
                <a:solidFill>
                  <a:srgbClr val="FF0000"/>
                </a:solidFill>
                <a:latin typeface="Verdana" pitchFamily="34" charset="0"/>
                <a:ea typeface="Calibri" pitchFamily="34" charset="0"/>
                <a:cs typeface="Mangal" pitchFamily="2"/>
              </a:rPr>
              <a:t>th</a:t>
            </a:r>
            <a:r>
              <a:rPr lang="en-US" sz="1200" b="1" dirty="0">
                <a:solidFill>
                  <a:srgbClr val="FF0000"/>
                </a:solidFill>
                <a:latin typeface="Verdana" pitchFamily="34" charset="0"/>
                <a:ea typeface="Calibri" pitchFamily="34" charset="0"/>
                <a:cs typeface="Mangal" pitchFamily="2"/>
              </a:rPr>
              <a:t>century Britain)</a:t>
            </a:r>
            <a:endParaRPr lang="en-IN" sz="12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Growth of Parliamentary Democracy in </a:t>
            </a:r>
            <a:br>
              <a:rPr lang="en-US" sz="2400" b="1" dirty="0" smtClean="0">
                <a:solidFill>
                  <a:srgbClr val="FF0000"/>
                </a:solidFill>
                <a:latin typeface="Verdana" pitchFamily="34" charset="0"/>
                <a:ea typeface="Verdana" pitchFamily="34" charset="0"/>
                <a:cs typeface="Verdana" pitchFamily="34" charset="0"/>
              </a:rPr>
            </a:br>
            <a:r>
              <a:rPr lang="en-US" sz="2400" b="1" dirty="0" smtClean="0">
                <a:solidFill>
                  <a:srgbClr val="FF0000"/>
                </a:solidFill>
                <a:latin typeface="Verdana" pitchFamily="34" charset="0"/>
                <a:ea typeface="Verdana" pitchFamily="34" charset="0"/>
                <a:cs typeface="Verdana" pitchFamily="34" charset="0"/>
              </a:rPr>
              <a:t>19</a:t>
            </a:r>
            <a:r>
              <a:rPr lang="en-US" sz="2400" b="1" baseline="30000" dirty="0" smtClean="0">
                <a:solidFill>
                  <a:srgbClr val="FF0000"/>
                </a:solidFill>
                <a:latin typeface="Verdana" pitchFamily="34" charset="0"/>
                <a:ea typeface="Verdana" pitchFamily="34" charset="0"/>
                <a:cs typeface="Verdana" pitchFamily="34" charset="0"/>
              </a:rPr>
              <a:t>th</a:t>
            </a:r>
            <a:r>
              <a:rPr lang="en-US" sz="2400" b="1" dirty="0" smtClean="0">
                <a:solidFill>
                  <a:srgbClr val="FF0000"/>
                </a:solidFill>
                <a:latin typeface="Verdana" pitchFamily="34" charset="0"/>
                <a:ea typeface="Verdana" pitchFamily="34" charset="0"/>
                <a:cs typeface="Verdana" pitchFamily="34" charset="0"/>
              </a:rPr>
              <a:t> and 20</a:t>
            </a:r>
            <a:r>
              <a:rPr lang="en-US" sz="2400" b="1" baseline="30000" dirty="0" smtClean="0">
                <a:solidFill>
                  <a:srgbClr val="FF0000"/>
                </a:solidFill>
                <a:latin typeface="Verdana" pitchFamily="34" charset="0"/>
                <a:ea typeface="Verdana" pitchFamily="34" charset="0"/>
                <a:cs typeface="Verdana" pitchFamily="34" charset="0"/>
              </a:rPr>
              <a:t>th</a:t>
            </a:r>
            <a:r>
              <a:rPr lang="en-US" sz="2400" b="1" dirty="0" smtClean="0">
                <a:solidFill>
                  <a:srgbClr val="FF0000"/>
                </a:solidFill>
                <a:latin typeface="Verdana" pitchFamily="34" charset="0"/>
                <a:ea typeface="Verdana" pitchFamily="34" charset="0"/>
                <a:cs typeface="Verdana" pitchFamily="34" charset="0"/>
              </a:rPr>
              <a:t> Centuries</a:t>
            </a:r>
            <a:endParaRPr lang="en-US" sz="2400" b="1" dirty="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4876800"/>
          </a:xfrm>
        </p:spPr>
        <p:txBody>
          <a:bodyPr/>
          <a:lstStyle/>
          <a:p>
            <a:pPr marL="463550" indent="-463550" algn="just" fontAlgn="auto">
              <a:lnSpc>
                <a:spcPct val="150000"/>
              </a:lnSpc>
              <a:spcAft>
                <a:spcPts val="0"/>
              </a:spcAft>
              <a:buFont typeface="Arial" pitchFamily="34" charset="0"/>
              <a:buAutoNum type="arabicPeriod"/>
              <a:tabLst>
                <a:tab pos="463550" algn="l"/>
              </a:tabLst>
              <a:defRPr/>
            </a:pPr>
            <a:r>
              <a:rPr lang="en-US" sz="1800" dirty="0" err="1" smtClean="0">
                <a:latin typeface="Verdana" pitchFamily="34" charset="0"/>
                <a:ea typeface="Verdana" pitchFamily="34" charset="0"/>
                <a:cs typeface="Verdana" pitchFamily="34" charset="0"/>
              </a:rPr>
              <a:t>Extention</a:t>
            </a:r>
            <a:r>
              <a:rPr lang="en-US" sz="1800" dirty="0" smtClean="0">
                <a:latin typeface="Verdana" pitchFamily="34" charset="0"/>
                <a:ea typeface="Verdana" pitchFamily="34" charset="0"/>
                <a:cs typeface="Verdana" pitchFamily="34" charset="0"/>
              </a:rPr>
              <a:t> of Franchise through Reform Acts of 1832, 1867, 1884, 1918, 1928.</a:t>
            </a:r>
          </a:p>
          <a:p>
            <a:pPr marL="463550" indent="-463550" algn="just" fontAlgn="auto">
              <a:lnSpc>
                <a:spcPct val="150000"/>
              </a:lnSpc>
              <a:spcAft>
                <a:spcPts val="0"/>
              </a:spcAft>
              <a:buFont typeface="Arial" pitchFamily="34" charset="0"/>
              <a:buAutoNum type="arabicPeriod"/>
              <a:tabLst>
                <a:tab pos="463550" algn="l"/>
              </a:tabLst>
              <a:defRPr/>
            </a:pPr>
            <a:r>
              <a:rPr lang="en-US" sz="1800" dirty="0" smtClean="0">
                <a:latin typeface="Verdana" pitchFamily="34" charset="0"/>
                <a:ea typeface="Verdana" pitchFamily="34" charset="0"/>
                <a:cs typeface="Verdana" pitchFamily="34" charset="0"/>
              </a:rPr>
              <a:t>Unlike </a:t>
            </a:r>
            <a:r>
              <a:rPr lang="en-US" sz="1800" dirty="0" err="1" smtClean="0">
                <a:latin typeface="Verdana" pitchFamily="34" charset="0"/>
                <a:ea typeface="Verdana" pitchFamily="34" charset="0"/>
                <a:cs typeface="Verdana" pitchFamily="34" charset="0"/>
              </a:rPr>
              <a:t>france</a:t>
            </a:r>
            <a:r>
              <a:rPr lang="en-US" sz="1800" dirty="0" smtClean="0">
                <a:latin typeface="Verdana" pitchFamily="34" charset="0"/>
                <a:ea typeface="Verdana" pitchFamily="34" charset="0"/>
                <a:cs typeface="Verdana" pitchFamily="34" charset="0"/>
              </a:rPr>
              <a:t> and Germany, franchise brings real power to voters as House of Commons controls government.</a:t>
            </a:r>
          </a:p>
          <a:p>
            <a:pPr marL="463550" indent="-463550" algn="just" fontAlgn="auto">
              <a:lnSpc>
                <a:spcPct val="150000"/>
              </a:lnSpc>
              <a:spcAft>
                <a:spcPts val="0"/>
              </a:spcAft>
              <a:buFont typeface="Arial" pitchFamily="34" charset="0"/>
              <a:buNone/>
              <a:tabLst>
                <a:tab pos="463550" algn="l"/>
              </a:tabLst>
              <a:defRPr/>
            </a:pPr>
            <a:r>
              <a:rPr lang="en-US" sz="1800" dirty="0" smtClean="0">
                <a:latin typeface="Verdana" pitchFamily="34" charset="0"/>
                <a:ea typeface="Verdana" pitchFamily="34" charset="0"/>
                <a:cs typeface="Verdana" pitchFamily="34" charset="0"/>
              </a:rPr>
              <a:t>2.	Redistribution of Constituencies through Reform Acts of 1832, 1885 and 1948</a:t>
            </a:r>
          </a:p>
          <a:p>
            <a:pPr marL="463550" indent="-463550" algn="just" fontAlgn="auto">
              <a:lnSpc>
                <a:spcPct val="150000"/>
              </a:lnSpc>
              <a:spcAft>
                <a:spcPts val="0"/>
              </a:spcAft>
              <a:buFont typeface="Arial" pitchFamily="34" charset="0"/>
              <a:buNone/>
              <a:tabLst>
                <a:tab pos="463550" algn="l"/>
              </a:tabLst>
              <a:defRPr/>
            </a:pPr>
            <a:r>
              <a:rPr lang="en-US" sz="1800" dirty="0" smtClean="0">
                <a:latin typeface="Verdana" pitchFamily="34" charset="0"/>
                <a:ea typeface="Verdana" pitchFamily="34" charset="0"/>
                <a:cs typeface="Verdana" pitchFamily="34" charset="0"/>
              </a:rPr>
              <a:t>3. 	Municipal Reform Act of 1835</a:t>
            </a:r>
          </a:p>
          <a:p>
            <a:pPr marL="463550" indent="-463550" algn="just" fontAlgn="auto">
              <a:lnSpc>
                <a:spcPct val="150000"/>
              </a:lnSpc>
              <a:spcAft>
                <a:spcPts val="0"/>
              </a:spcAft>
              <a:buFont typeface="Arial" pitchFamily="34" charset="0"/>
              <a:buNone/>
              <a:tabLst>
                <a:tab pos="463550" algn="l"/>
              </a:tabLst>
              <a:defRPr/>
            </a:pPr>
            <a:r>
              <a:rPr lang="en-US" sz="1800" dirty="0" smtClean="0">
                <a:latin typeface="Verdana" pitchFamily="34" charset="0"/>
                <a:ea typeface="Verdana" pitchFamily="34" charset="0"/>
                <a:cs typeface="Verdana" pitchFamily="34" charset="0"/>
              </a:rPr>
              <a:t>4. 	1872--Institution of Secret Ballot  </a:t>
            </a:r>
          </a:p>
          <a:p>
            <a:pPr marL="463550" indent="-463550" algn="just" fontAlgn="auto">
              <a:lnSpc>
                <a:spcPct val="150000"/>
              </a:lnSpc>
              <a:spcAft>
                <a:spcPts val="0"/>
              </a:spcAft>
              <a:buFont typeface="Arial" pitchFamily="34" charset="0"/>
              <a:buAutoNum type="arabicPeriod" startAt="5"/>
              <a:tabLst>
                <a:tab pos="463550" algn="l"/>
              </a:tabLst>
              <a:defRPr/>
            </a:pPr>
            <a:r>
              <a:rPr lang="en-US" sz="1800" dirty="0" smtClean="0">
                <a:latin typeface="Verdana" pitchFamily="34" charset="0"/>
                <a:ea typeface="Verdana" pitchFamily="34" charset="0"/>
                <a:cs typeface="Verdana" pitchFamily="34" charset="0"/>
              </a:rPr>
              <a:t>1911—Acceptance of the </a:t>
            </a:r>
          </a:p>
          <a:p>
            <a:pPr marL="0" indent="0" algn="just" fontAlgn="auto">
              <a:lnSpc>
                <a:spcPct val="150000"/>
              </a:lnSpc>
              <a:spcAft>
                <a:spcPts val="0"/>
              </a:spcAft>
              <a:buNone/>
              <a:tabLst>
                <a:tab pos="463550" algn="l"/>
              </a:tabLst>
              <a:defRPr/>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Supremacy of the House </a:t>
            </a:r>
          </a:p>
          <a:p>
            <a:pPr marL="0" indent="0" algn="just" fontAlgn="auto">
              <a:lnSpc>
                <a:spcPct val="150000"/>
              </a:lnSpc>
              <a:spcAft>
                <a:spcPts val="0"/>
              </a:spcAft>
              <a:buNone/>
              <a:tabLst>
                <a:tab pos="463550" algn="l"/>
              </a:tabLst>
              <a:defRPr/>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of Commons over Lords</a:t>
            </a:r>
          </a:p>
        </p:txBody>
      </p:sp>
      <p:pic>
        <p:nvPicPr>
          <p:cNvPr id="6" name="Picture 4189" descr="Pitt_the_Younger"/>
          <p:cNvPicPr>
            <a:picLocks noChangeAspect="1" noChangeArrowheads="1"/>
          </p:cNvPicPr>
          <p:nvPr/>
        </p:nvPicPr>
        <p:blipFill>
          <a:blip r:embed="rId2"/>
          <a:srcRect/>
          <a:stretch>
            <a:fillRect/>
          </a:stretch>
        </p:blipFill>
        <p:spPr bwMode="auto">
          <a:xfrm>
            <a:off x="5943600" y="3276600"/>
            <a:ext cx="2743200" cy="2850776"/>
          </a:xfrm>
          <a:prstGeom prst="rect">
            <a:avLst/>
          </a:prstGeom>
          <a:noFill/>
          <a:ln w="9525">
            <a:noFill/>
            <a:miter lim="800000"/>
            <a:headEnd/>
            <a:tailEnd/>
          </a:ln>
        </p:spPr>
      </p:pic>
      <p:sp>
        <p:nvSpPr>
          <p:cNvPr id="7" name="Rectangle 3"/>
          <p:cNvSpPr>
            <a:spLocks noChangeArrowheads="1"/>
          </p:cNvSpPr>
          <p:nvPr/>
        </p:nvSpPr>
        <p:spPr bwMode="auto">
          <a:xfrm>
            <a:off x="5943600" y="6203577"/>
            <a:ext cx="2743200" cy="276999"/>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Verdana" pitchFamily="34" charset="0"/>
                <a:cs typeface="Verdana" pitchFamily="34" charset="0"/>
              </a:rPr>
              <a:t>William </a:t>
            </a:r>
            <a:r>
              <a:rPr lang="en-US" sz="1200" b="1" dirty="0">
                <a:solidFill>
                  <a:srgbClr val="FF0000"/>
                </a:solidFill>
                <a:latin typeface="Verdana" pitchFamily="34" charset="0"/>
                <a:ea typeface="Verdana" pitchFamily="34" charset="0"/>
                <a:cs typeface="Verdana" pitchFamily="34" charset="0"/>
              </a:rPr>
              <a:t>Pitt the Younger</a:t>
            </a:r>
            <a:endParaRPr lang="en-IN" sz="1200" b="1" dirty="0">
              <a:solidFill>
                <a:srgbClr val="FF0000"/>
              </a:solidFill>
              <a:latin typeface="Verdana" pitchFamily="34" charset="0"/>
              <a:ea typeface="Verdana" pitchFamily="34" charset="0"/>
              <a:cs typeface="Verdana" pitchFamily="34" charset="0"/>
            </a:endParaRPr>
          </a:p>
        </p:txBody>
      </p:sp>
      <p:sp>
        <p:nvSpPr>
          <p:cNvPr id="8" name="Slide Number Placeholder 7"/>
          <p:cNvSpPr>
            <a:spLocks noGrp="1"/>
          </p:cNvSpPr>
          <p:nvPr>
            <p:ph type="sldNum" sz="quarter" idx="12"/>
          </p:nvPr>
        </p:nvSpPr>
        <p:spPr/>
        <p:txBody>
          <a:bodyPr/>
          <a:lstStyle/>
          <a:p>
            <a:pPr>
              <a:defRPr/>
            </a:pPr>
            <a:fld id="{818A5765-F390-40C2-B283-2B3E72C4CF6A}"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1371600" y="152400"/>
            <a:ext cx="6400800" cy="6858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Evolution of Welfare in Britain despite Laissez Faire</a:t>
            </a:r>
          </a:p>
        </p:txBody>
      </p:sp>
      <p:sp>
        <p:nvSpPr>
          <p:cNvPr id="3" name="Subtitle 2"/>
          <p:cNvSpPr>
            <a:spLocks noGrp="1"/>
          </p:cNvSpPr>
          <p:nvPr>
            <p:ph type="subTitle" idx="1"/>
          </p:nvPr>
        </p:nvSpPr>
        <p:spPr>
          <a:xfrm>
            <a:off x="304800" y="762000"/>
            <a:ext cx="8382000" cy="5943600"/>
          </a:xfrm>
        </p:spPr>
        <p:txBody>
          <a:bodyPr rtlCol="0">
            <a:noAutofit/>
          </a:bodyPr>
          <a:lstStyle/>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1350—King Edward III’s Ordinance for Poor Regulating Prices and Wages</a:t>
            </a:r>
          </a:p>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1601—Elizabethan Poor Law Formalizes Outdoor Relief through Parish Rates</a:t>
            </a:r>
          </a:p>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1798—Introduction of Income Tax</a:t>
            </a:r>
          </a:p>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1802—Health and Morals of Apprentices Act</a:t>
            </a:r>
          </a:p>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1807–  Prohibition of Slave Trade</a:t>
            </a:r>
          </a:p>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1824---Anti Combination Act Repealed</a:t>
            </a:r>
          </a:p>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1828---Corporation and Text Act Repealed</a:t>
            </a:r>
          </a:p>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1829-- Catholic Emancipation Act</a:t>
            </a:r>
          </a:p>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1833--First Factory Act</a:t>
            </a:r>
          </a:p>
          <a:p>
            <a:pPr marL="514350" indent="-514350" algn="just" fontAlgn="auto">
              <a:lnSpc>
                <a:spcPct val="150000"/>
              </a:lnSpc>
              <a:spcAft>
                <a:spcPts val="0"/>
              </a:spcAft>
              <a:buFont typeface="Arial" pitchFamily="34" charset="0"/>
              <a:buAutoNum type="arabicPeriod"/>
              <a:tabLst>
                <a:tab pos="514350" algn="l"/>
              </a:tabLst>
              <a:defRPr/>
            </a:pPr>
            <a:r>
              <a:rPr lang="en-US" sz="1800" dirty="0" smtClean="0">
                <a:solidFill>
                  <a:schemeClr val="tx1"/>
                </a:solidFill>
                <a:latin typeface="Verdana" pitchFamily="34" charset="0"/>
                <a:ea typeface="Verdana" pitchFamily="34" charset="0"/>
                <a:cs typeface="Verdana" pitchFamily="34" charset="0"/>
              </a:rPr>
              <a:t>1833—Abolitaion of Slavery within </a:t>
            </a:r>
          </a:p>
          <a:p>
            <a:pPr algn="just" fontAlgn="auto">
              <a:lnSpc>
                <a:spcPct val="150000"/>
              </a:lnSpc>
              <a:spcAft>
                <a:spcPts val="0"/>
              </a:spcAft>
              <a:tabLst>
                <a:tab pos="51435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British Empire</a:t>
            </a:r>
          </a:p>
        </p:txBody>
      </p:sp>
      <p:pic>
        <p:nvPicPr>
          <p:cNvPr id="6" name="Picture 4211" descr="Thomashillgreen"/>
          <p:cNvPicPr>
            <a:picLocks noChangeAspect="1" noChangeArrowheads="1"/>
          </p:cNvPicPr>
          <p:nvPr/>
        </p:nvPicPr>
        <p:blipFill>
          <a:blip r:embed="rId3"/>
          <a:srcRect/>
          <a:stretch>
            <a:fillRect/>
          </a:stretch>
        </p:blipFill>
        <p:spPr bwMode="auto">
          <a:xfrm>
            <a:off x="6172201" y="3429092"/>
            <a:ext cx="2743199" cy="2857499"/>
          </a:xfrm>
          <a:prstGeom prst="rect">
            <a:avLst/>
          </a:prstGeom>
          <a:noFill/>
          <a:ln w="9525">
            <a:noFill/>
            <a:miter lim="800000"/>
            <a:headEnd/>
            <a:tailEnd/>
          </a:ln>
        </p:spPr>
      </p:pic>
      <p:sp>
        <p:nvSpPr>
          <p:cNvPr id="7" name="Rectangle 3"/>
          <p:cNvSpPr>
            <a:spLocks noChangeArrowheads="1"/>
          </p:cNvSpPr>
          <p:nvPr/>
        </p:nvSpPr>
        <p:spPr bwMode="auto">
          <a:xfrm>
            <a:off x="6172201" y="6428601"/>
            <a:ext cx="2743199" cy="276999"/>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T.H</a:t>
            </a:r>
            <a:r>
              <a:rPr lang="en-US" sz="1200" b="1" dirty="0">
                <a:solidFill>
                  <a:srgbClr val="FF0000"/>
                </a:solidFill>
                <a:latin typeface="Verdana" pitchFamily="34" charset="0"/>
                <a:ea typeface="Calibri" pitchFamily="34" charset="0"/>
                <a:cs typeface="Mangal" pitchFamily="2"/>
              </a:rPr>
              <a:t>. Green</a:t>
            </a:r>
            <a:endParaRPr lang="en-IN" sz="1200" dirty="0">
              <a:solidFill>
                <a:srgbClr val="FF0000"/>
              </a:solidFill>
              <a:latin typeface="Verdana" pitchFamily="34" charset="0"/>
              <a:ea typeface="Calibri" pitchFamily="34" charset="0"/>
              <a:cs typeface="Mangal" pitchFamily="2"/>
            </a:endParaRPr>
          </a:p>
        </p:txBody>
      </p:sp>
      <p:sp>
        <p:nvSpPr>
          <p:cNvPr id="8" name="Slide Number Placeholder 7"/>
          <p:cNvSpPr>
            <a:spLocks noGrp="1"/>
          </p:cNvSpPr>
          <p:nvPr>
            <p:ph type="sldNum" sz="quarter" idx="12"/>
          </p:nvPr>
        </p:nvSpPr>
        <p:spPr/>
        <p:txBody>
          <a:bodyPr/>
          <a:lstStyle/>
          <a:p>
            <a:pPr>
              <a:defRPr/>
            </a:pPr>
            <a:fld id="{A2679E3C-85AC-40AE-A87F-ED93AB04B90C}"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1371600" y="0"/>
            <a:ext cx="6400800" cy="10668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Evolution of Welfare in Britain: Gradual Change in Age of Improvements</a:t>
            </a:r>
          </a:p>
        </p:txBody>
      </p:sp>
      <p:sp>
        <p:nvSpPr>
          <p:cNvPr id="4" name="Subtitle 2"/>
          <p:cNvSpPr txBox="1">
            <a:spLocks/>
          </p:cNvSpPr>
          <p:nvPr/>
        </p:nvSpPr>
        <p:spPr bwMode="auto">
          <a:xfrm>
            <a:off x="304800" y="990600"/>
            <a:ext cx="8382000" cy="5638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11.	1833—Education </a:t>
            </a:r>
            <a:r>
              <a:rPr lang="en-US" sz="1800" dirty="0">
                <a:solidFill>
                  <a:schemeClr val="tx1"/>
                </a:solidFill>
                <a:latin typeface="Verdana" pitchFamily="34" charset="0"/>
                <a:ea typeface="Verdana" pitchFamily="34" charset="0"/>
                <a:cs typeface="Verdana" pitchFamily="34" charset="0"/>
              </a:rPr>
              <a:t>Grants Introduced                          </a:t>
            </a:r>
            <a:endParaRPr lang="en-US" sz="1800" dirty="0" smtClean="0">
              <a:solidFill>
                <a:schemeClr val="tx1"/>
              </a:solidFill>
              <a:latin typeface="Verdana" pitchFamily="34" charset="0"/>
              <a:ea typeface="Verdana" pitchFamily="34" charset="0"/>
              <a:cs typeface="Verdana" pitchFamily="34" charset="0"/>
            </a:endParaRP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12. </a:t>
            </a: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1842—Income </a:t>
            </a:r>
            <a:r>
              <a:rPr lang="en-US" sz="1800" dirty="0">
                <a:solidFill>
                  <a:schemeClr val="tx1"/>
                </a:solidFill>
                <a:latin typeface="Verdana" pitchFamily="34" charset="0"/>
                <a:ea typeface="Verdana" pitchFamily="34" charset="0"/>
                <a:cs typeface="Verdana" pitchFamily="34" charset="0"/>
              </a:rPr>
              <a:t>tax </a:t>
            </a:r>
            <a:r>
              <a:rPr lang="en-US" sz="1800" dirty="0" smtClean="0">
                <a:solidFill>
                  <a:schemeClr val="tx1"/>
                </a:solidFill>
                <a:latin typeface="Verdana" pitchFamily="34" charset="0"/>
                <a:ea typeface="Verdana" pitchFamily="34" charset="0"/>
                <a:cs typeface="Verdana" pitchFamily="34" charset="0"/>
              </a:rPr>
              <a:t>Reintroduced</a:t>
            </a: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13. 	1842—Mines  Act</a:t>
            </a: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14. 	1844/47—New </a:t>
            </a:r>
            <a:r>
              <a:rPr lang="en-US" sz="1800" dirty="0">
                <a:solidFill>
                  <a:schemeClr val="tx1"/>
                </a:solidFill>
                <a:latin typeface="Verdana" pitchFamily="34" charset="0"/>
                <a:ea typeface="Verdana" pitchFamily="34" charset="0"/>
                <a:cs typeface="Verdana" pitchFamily="34" charset="0"/>
              </a:rPr>
              <a:t>Factory </a:t>
            </a:r>
            <a:r>
              <a:rPr lang="en-US" sz="1800" dirty="0" smtClean="0">
                <a:solidFill>
                  <a:schemeClr val="tx1"/>
                </a:solidFill>
                <a:latin typeface="Verdana" pitchFamily="34" charset="0"/>
                <a:ea typeface="Verdana" pitchFamily="34" charset="0"/>
                <a:cs typeface="Verdana" pitchFamily="34" charset="0"/>
              </a:rPr>
              <a:t>Acts</a:t>
            </a: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15. 	1848—Central </a:t>
            </a:r>
            <a:r>
              <a:rPr lang="en-US" sz="1800" dirty="0">
                <a:solidFill>
                  <a:schemeClr val="tx1"/>
                </a:solidFill>
                <a:latin typeface="Verdana" pitchFamily="34" charset="0"/>
                <a:ea typeface="Verdana" pitchFamily="34" charset="0"/>
                <a:cs typeface="Verdana" pitchFamily="34" charset="0"/>
              </a:rPr>
              <a:t>Board of Health </a:t>
            </a:r>
            <a:r>
              <a:rPr lang="en-US" sz="1800" dirty="0" smtClean="0">
                <a:solidFill>
                  <a:schemeClr val="tx1"/>
                </a:solidFill>
                <a:latin typeface="Verdana" pitchFamily="34" charset="0"/>
                <a:ea typeface="Verdana" pitchFamily="34" charset="0"/>
                <a:cs typeface="Verdana" pitchFamily="34" charset="0"/>
              </a:rPr>
              <a:t>Constituted</a:t>
            </a: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16.	1870—Foster’s </a:t>
            </a:r>
            <a:r>
              <a:rPr lang="en-US" sz="1800" dirty="0">
                <a:solidFill>
                  <a:schemeClr val="tx1"/>
                </a:solidFill>
                <a:latin typeface="Verdana" pitchFamily="34" charset="0"/>
                <a:ea typeface="Verdana" pitchFamily="34" charset="0"/>
                <a:cs typeface="Verdana" pitchFamily="34" charset="0"/>
              </a:rPr>
              <a:t>Education </a:t>
            </a:r>
            <a:r>
              <a:rPr lang="en-US" sz="1800" dirty="0" smtClean="0">
                <a:solidFill>
                  <a:schemeClr val="tx1"/>
                </a:solidFill>
                <a:latin typeface="Verdana" pitchFamily="34" charset="0"/>
                <a:ea typeface="Verdana" pitchFamily="34" charset="0"/>
                <a:cs typeface="Verdana" pitchFamily="34" charset="0"/>
              </a:rPr>
              <a:t>Act</a:t>
            </a: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17.	1871—Trade Unions Recognized</a:t>
            </a: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18.	1876—Strikes Legalized</a:t>
            </a: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19.	1889—Dock </a:t>
            </a:r>
            <a:r>
              <a:rPr lang="en-US" sz="1800" dirty="0">
                <a:solidFill>
                  <a:schemeClr val="tx1"/>
                </a:solidFill>
                <a:latin typeface="Verdana" pitchFamily="34" charset="0"/>
                <a:ea typeface="Verdana" pitchFamily="34" charset="0"/>
                <a:cs typeface="Verdana" pitchFamily="34" charset="0"/>
              </a:rPr>
              <a:t>Workers Win Minimum Wage </a:t>
            </a:r>
            <a:endParaRPr lang="en-US" sz="1800" dirty="0" smtClean="0">
              <a:solidFill>
                <a:schemeClr val="tx1"/>
              </a:solidFill>
              <a:latin typeface="Verdana" pitchFamily="34" charset="0"/>
              <a:ea typeface="Verdana" pitchFamily="34" charset="0"/>
              <a:cs typeface="Verdana" pitchFamily="34" charset="0"/>
            </a:endParaRP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20.	1906—Trade </a:t>
            </a:r>
            <a:r>
              <a:rPr lang="en-US" sz="1800" dirty="0">
                <a:solidFill>
                  <a:schemeClr val="tx1"/>
                </a:solidFill>
                <a:latin typeface="Verdana" pitchFamily="34" charset="0"/>
                <a:ea typeface="Verdana" pitchFamily="34" charset="0"/>
                <a:cs typeface="Verdana" pitchFamily="34" charset="0"/>
              </a:rPr>
              <a:t>Disputes Act Exempts Workers from </a:t>
            </a:r>
            <a:r>
              <a:rPr lang="en-US" sz="1800" dirty="0" smtClean="0">
                <a:solidFill>
                  <a:schemeClr val="tx1"/>
                </a:solidFill>
                <a:latin typeface="Verdana" pitchFamily="34" charset="0"/>
                <a:ea typeface="Verdana" pitchFamily="34" charset="0"/>
                <a:cs typeface="Verdana" pitchFamily="34" charset="0"/>
              </a:rPr>
              <a:t>Losses </a:t>
            </a:r>
            <a:r>
              <a:rPr lang="en-US" sz="1800" dirty="0">
                <a:solidFill>
                  <a:schemeClr val="tx1"/>
                </a:solidFill>
                <a:latin typeface="Verdana" pitchFamily="34" charset="0"/>
                <a:ea typeface="Verdana" pitchFamily="34" charset="0"/>
                <a:cs typeface="Verdana" pitchFamily="34" charset="0"/>
              </a:rPr>
              <a:t>in </a:t>
            </a:r>
            <a:r>
              <a:rPr lang="en-US" sz="1800" dirty="0" smtClean="0">
                <a:solidFill>
                  <a:schemeClr val="tx1"/>
                </a:solidFill>
                <a:latin typeface="Verdana" pitchFamily="34" charset="0"/>
                <a:ea typeface="Verdana" pitchFamily="34" charset="0"/>
                <a:cs typeface="Verdana" pitchFamily="34" charset="0"/>
              </a:rPr>
              <a:t>Strikes</a:t>
            </a: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21.	1908—Old </a:t>
            </a:r>
            <a:r>
              <a:rPr lang="en-US" sz="1800" dirty="0">
                <a:solidFill>
                  <a:schemeClr val="tx1"/>
                </a:solidFill>
                <a:latin typeface="Verdana" pitchFamily="34" charset="0"/>
                <a:ea typeface="Verdana" pitchFamily="34" charset="0"/>
                <a:cs typeface="Verdana" pitchFamily="34" charset="0"/>
              </a:rPr>
              <a:t>Age Pension and against </a:t>
            </a:r>
            <a:r>
              <a:rPr lang="en-US" sz="1800" dirty="0" smtClean="0">
                <a:solidFill>
                  <a:schemeClr val="tx1"/>
                </a:solidFill>
                <a:latin typeface="Verdana" pitchFamily="34" charset="0"/>
                <a:ea typeface="Verdana" pitchFamily="34" charset="0"/>
                <a:cs typeface="Verdana" pitchFamily="34" charset="0"/>
              </a:rPr>
              <a:t>Disability</a:t>
            </a:r>
          </a:p>
          <a:p>
            <a:pPr algn="just" fontAlgn="auto">
              <a:lnSpc>
                <a:spcPts val="2600"/>
              </a:lnSpc>
              <a:spcAft>
                <a:spcPts val="0"/>
              </a:spcAft>
              <a:tabLst>
                <a:tab pos="514350" algn="l"/>
              </a:tabLst>
              <a:defRPr/>
            </a:pPr>
            <a:r>
              <a:rPr lang="en-US" sz="1800" dirty="0" smtClean="0">
                <a:solidFill>
                  <a:schemeClr val="tx1"/>
                </a:solidFill>
                <a:latin typeface="Verdana" pitchFamily="34" charset="0"/>
                <a:ea typeface="Verdana" pitchFamily="34" charset="0"/>
                <a:cs typeface="Verdana" pitchFamily="34" charset="0"/>
              </a:rPr>
              <a:t>23.	1945—Comprehensive </a:t>
            </a:r>
            <a:r>
              <a:rPr lang="en-US" sz="1800" dirty="0">
                <a:solidFill>
                  <a:schemeClr val="tx1"/>
                </a:solidFill>
                <a:latin typeface="Verdana" pitchFamily="34" charset="0"/>
                <a:ea typeface="Verdana" pitchFamily="34" charset="0"/>
                <a:cs typeface="Verdana" pitchFamily="34" charset="0"/>
              </a:rPr>
              <a:t>Social Security and Welfare </a:t>
            </a:r>
            <a:r>
              <a:rPr lang="en-US" sz="1800" dirty="0" smtClean="0">
                <a:solidFill>
                  <a:schemeClr val="tx1"/>
                </a:solidFill>
                <a:latin typeface="Verdana" pitchFamily="34" charset="0"/>
                <a:ea typeface="Verdana" pitchFamily="34" charset="0"/>
                <a:cs typeface="Verdana" pitchFamily="34" charset="0"/>
              </a:rPr>
              <a:t>Benefits Guaranteed.</a:t>
            </a:r>
          </a:p>
        </p:txBody>
      </p:sp>
      <p:pic>
        <p:nvPicPr>
          <p:cNvPr id="5" name="Picture 4210" descr="Asquith"/>
          <p:cNvPicPr>
            <a:picLocks noChangeAspect="1" noChangeArrowheads="1"/>
          </p:cNvPicPr>
          <p:nvPr/>
        </p:nvPicPr>
        <p:blipFill>
          <a:blip r:embed="rId3"/>
          <a:srcRect/>
          <a:stretch>
            <a:fillRect/>
          </a:stretch>
        </p:blipFill>
        <p:spPr bwMode="auto">
          <a:xfrm>
            <a:off x="6126569" y="1219200"/>
            <a:ext cx="2759765" cy="2590800"/>
          </a:xfrm>
          <a:prstGeom prst="rect">
            <a:avLst/>
          </a:prstGeom>
          <a:noFill/>
          <a:ln w="9525">
            <a:noFill/>
            <a:miter lim="800000"/>
            <a:headEnd/>
            <a:tailEnd/>
          </a:ln>
        </p:spPr>
      </p:pic>
      <p:sp>
        <p:nvSpPr>
          <p:cNvPr id="6" name="Rectangle 3"/>
          <p:cNvSpPr>
            <a:spLocks noChangeArrowheads="1"/>
          </p:cNvSpPr>
          <p:nvPr/>
        </p:nvSpPr>
        <p:spPr bwMode="auto">
          <a:xfrm>
            <a:off x="6096000" y="3886200"/>
            <a:ext cx="2759765" cy="461665"/>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Verdana" pitchFamily="34" charset="0"/>
                <a:cs typeface="Mangal" pitchFamily="2"/>
              </a:rPr>
              <a:t>Architects of Modern Welfare </a:t>
            </a:r>
            <a:r>
              <a:rPr lang="hi-IN" sz="1200" b="1" dirty="0" smtClean="0">
                <a:solidFill>
                  <a:srgbClr val="FF0000"/>
                </a:solidFill>
                <a:latin typeface="Verdana" pitchFamily="34" charset="0"/>
                <a:ea typeface="Verdana" pitchFamily="34" charset="0"/>
                <a:cs typeface="Mangal" pitchFamily="2"/>
              </a:rPr>
              <a:t>H.H</a:t>
            </a:r>
            <a:r>
              <a:rPr lang="hi-IN" sz="1200" b="1" dirty="0">
                <a:solidFill>
                  <a:srgbClr val="FF0000"/>
                </a:solidFill>
                <a:latin typeface="Verdana" pitchFamily="34" charset="0"/>
                <a:ea typeface="Verdana" pitchFamily="34" charset="0"/>
                <a:cs typeface="Mangal" pitchFamily="2"/>
              </a:rPr>
              <a:t>. Asquith</a:t>
            </a:r>
            <a:endParaRPr lang="en-IN" sz="1200" b="1" dirty="0">
              <a:solidFill>
                <a:srgbClr val="FF0000"/>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12"/>
          </p:nvPr>
        </p:nvSpPr>
        <p:spPr/>
        <p:txBody>
          <a:bodyPr/>
          <a:lstStyle/>
          <a:p>
            <a:pPr>
              <a:defRPr/>
            </a:pPr>
            <a:fld id="{A2679E3C-85AC-40AE-A87F-ED93AB04B90C}"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762000" y="304800"/>
            <a:ext cx="7772400" cy="5334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Administrative Reforms of the 19</a:t>
            </a:r>
            <a:r>
              <a:rPr lang="en-US" sz="2400" b="1" baseline="30000" dirty="0" smtClean="0">
                <a:solidFill>
                  <a:srgbClr val="FF0000"/>
                </a:solidFill>
                <a:latin typeface="Verdana" pitchFamily="34" charset="0"/>
                <a:ea typeface="Verdana" pitchFamily="34" charset="0"/>
                <a:cs typeface="Verdana" pitchFamily="34" charset="0"/>
              </a:rPr>
              <a:t>th</a:t>
            </a:r>
            <a:r>
              <a:rPr lang="en-US" sz="2400" b="1" dirty="0" smtClean="0">
                <a:solidFill>
                  <a:srgbClr val="FF0000"/>
                </a:solidFill>
                <a:latin typeface="Verdana" pitchFamily="34" charset="0"/>
                <a:ea typeface="Verdana" pitchFamily="34" charset="0"/>
                <a:cs typeface="Verdana" pitchFamily="34" charset="0"/>
              </a:rPr>
              <a:t> Century</a:t>
            </a:r>
          </a:p>
        </p:txBody>
      </p:sp>
      <p:sp>
        <p:nvSpPr>
          <p:cNvPr id="3" name="Subtitle 2"/>
          <p:cNvSpPr>
            <a:spLocks noGrp="1"/>
          </p:cNvSpPr>
          <p:nvPr>
            <p:ph type="subTitle" idx="1"/>
          </p:nvPr>
        </p:nvSpPr>
        <p:spPr>
          <a:xfrm>
            <a:off x="381000" y="990600"/>
            <a:ext cx="8458200" cy="5562600"/>
          </a:xfrm>
        </p:spPr>
        <p:txBody>
          <a:bodyPr rtlCol="0">
            <a:noAutofit/>
          </a:bodyPr>
          <a:lstStyle/>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1.	1801—Union of British and Irish Parliaments</a:t>
            </a:r>
          </a:p>
          <a:p>
            <a:pPr marL="457200" indent="-457200" algn="just" fontAlgn="auto">
              <a:lnSpc>
                <a:spcPct val="1500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2. 	1820s—Fiscal Reforms</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3. 	1823—Reform of the Penal Code</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4.	1829—Creation of Modern Policing in London                                                          </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5. 	1830s—Prison Reforms</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6. 	1833 and 1870—Education Reforms</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7. 	1835—Municipal Bodies Reform</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8. 	1840—Penny Post Introduced</a:t>
            </a:r>
          </a:p>
          <a:p>
            <a:pPr marL="457200" indent="-457200" algn="just" fontAlgn="auto">
              <a:lnSpc>
                <a:spcPct val="150000"/>
              </a:lnSpc>
              <a:spcAft>
                <a:spcPts val="0"/>
              </a:spcAft>
              <a:buFont typeface="Arial" pitchFamily="34" charset="0"/>
              <a:buAutoNum type="arabicPeriod" startAt="9"/>
              <a:tabLst>
                <a:tab pos="457200" algn="l"/>
              </a:tabLst>
              <a:defRPr/>
            </a:pPr>
            <a:r>
              <a:rPr lang="en-US" sz="1800" dirty="0" smtClean="0">
                <a:solidFill>
                  <a:schemeClr val="tx1"/>
                </a:solidFill>
                <a:latin typeface="Verdana" pitchFamily="34" charset="0"/>
                <a:ea typeface="Verdana" pitchFamily="34" charset="0"/>
                <a:cs typeface="Verdana" pitchFamily="34" charset="0"/>
              </a:rPr>
              <a:t>1868—Competitive Exams for </a:t>
            </a:r>
          </a:p>
          <a:p>
            <a:pPr algn="just" fontAlgn="auto">
              <a:lnSpc>
                <a:spcPct val="1500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State Employees (only 50K in 1841 and 3 </a:t>
            </a:r>
            <a:r>
              <a:rPr lang="en-US" sz="1800" dirty="0" err="1" smtClean="0">
                <a:solidFill>
                  <a:schemeClr val="tx1"/>
                </a:solidFill>
                <a:latin typeface="Verdana" pitchFamily="34" charset="0"/>
                <a:ea typeface="Verdana" pitchFamily="34" charset="0"/>
                <a:cs typeface="Verdana" pitchFamily="34" charset="0"/>
              </a:rPr>
              <a:t>lakh</a:t>
            </a:r>
            <a:r>
              <a:rPr lang="en-US" sz="1800" dirty="0" smtClean="0">
                <a:solidFill>
                  <a:schemeClr val="tx1"/>
                </a:solidFill>
                <a:latin typeface="Verdana" pitchFamily="34" charset="0"/>
                <a:ea typeface="Verdana" pitchFamily="34" charset="0"/>
                <a:cs typeface="Verdana" pitchFamily="34" charset="0"/>
              </a:rPr>
              <a:t> in 1911 </a:t>
            </a:r>
            <a:r>
              <a:rPr lang="en-US" sz="1800" dirty="0" err="1" smtClean="0">
                <a:solidFill>
                  <a:schemeClr val="tx1"/>
                </a:solidFill>
                <a:latin typeface="Verdana" pitchFamily="34" charset="0"/>
                <a:ea typeface="Verdana" pitchFamily="34" charset="0"/>
                <a:cs typeface="Verdana" pitchFamily="34" charset="0"/>
              </a:rPr>
              <a:t>ag</a:t>
            </a:r>
            <a:r>
              <a:rPr lang="en-US" sz="1800" dirty="0" smtClean="0">
                <a:solidFill>
                  <a:schemeClr val="tx1"/>
                </a:solidFill>
                <a:latin typeface="Verdana" pitchFamily="34" charset="0"/>
                <a:ea typeface="Verdana" pitchFamily="34" charset="0"/>
                <a:cs typeface="Verdana" pitchFamily="34" charset="0"/>
              </a:rPr>
              <a:t>. 2 </a:t>
            </a:r>
            <a:r>
              <a:rPr lang="en-US" sz="1800" dirty="0" err="1" smtClean="0">
                <a:solidFill>
                  <a:schemeClr val="tx1"/>
                </a:solidFill>
                <a:latin typeface="Verdana" pitchFamily="34" charset="0"/>
                <a:ea typeface="Verdana" pitchFamily="34" charset="0"/>
                <a:cs typeface="Verdana" pitchFamily="34" charset="0"/>
              </a:rPr>
              <a:t>crore</a:t>
            </a:r>
            <a:r>
              <a:rPr lang="en-US" sz="1800" dirty="0" smtClean="0">
                <a:solidFill>
                  <a:schemeClr val="tx1"/>
                </a:solidFill>
                <a:latin typeface="Verdana" pitchFamily="34" charset="0"/>
                <a:ea typeface="Verdana" pitchFamily="34" charset="0"/>
                <a:cs typeface="Verdana" pitchFamily="34" charset="0"/>
              </a:rPr>
              <a:t>  </a:t>
            </a:r>
          </a:p>
          <a:p>
            <a:pPr algn="just" fontAlgn="auto">
              <a:lnSpc>
                <a:spcPct val="1500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      in India today).</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10.	1914--Irish Home Rule Bill Presented</a:t>
            </a:r>
            <a:endParaRPr lang="en-US" sz="1800" dirty="0">
              <a:solidFill>
                <a:schemeClr val="tx1"/>
              </a:solidFill>
              <a:latin typeface="Verdana" pitchFamily="34" charset="0"/>
              <a:ea typeface="Verdana" pitchFamily="34" charset="0"/>
              <a:cs typeface="Verdana" pitchFamily="34" charset="0"/>
            </a:endParaRPr>
          </a:p>
        </p:txBody>
      </p:sp>
      <p:pic>
        <p:nvPicPr>
          <p:cNvPr id="6" name="Picture 4179" descr="london policeman"/>
          <p:cNvPicPr>
            <a:picLocks noChangeAspect="1" noChangeArrowheads="1"/>
          </p:cNvPicPr>
          <p:nvPr/>
        </p:nvPicPr>
        <p:blipFill>
          <a:blip r:embed="rId3"/>
          <a:srcRect/>
          <a:stretch>
            <a:fillRect/>
          </a:stretch>
        </p:blipFill>
        <p:spPr bwMode="auto">
          <a:xfrm>
            <a:off x="6172200" y="1447800"/>
            <a:ext cx="2738438" cy="3022798"/>
          </a:xfrm>
          <a:prstGeom prst="rect">
            <a:avLst/>
          </a:prstGeom>
          <a:noFill/>
          <a:ln w="9525">
            <a:noFill/>
            <a:miter lim="800000"/>
            <a:headEnd/>
            <a:tailEnd/>
          </a:ln>
        </p:spPr>
      </p:pic>
      <p:sp>
        <p:nvSpPr>
          <p:cNvPr id="7" name="Rectangle 3"/>
          <p:cNvSpPr>
            <a:spLocks noChangeArrowheads="1"/>
          </p:cNvSpPr>
          <p:nvPr/>
        </p:nvSpPr>
        <p:spPr bwMode="auto">
          <a:xfrm>
            <a:off x="6172200" y="4724400"/>
            <a:ext cx="2738438" cy="276999"/>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Verdana" pitchFamily="34" charset="0"/>
                <a:cs typeface="Verdana" pitchFamily="34" charset="0"/>
              </a:rPr>
              <a:t>Bobby </a:t>
            </a:r>
            <a:r>
              <a:rPr lang="en-US" sz="1200" b="1" dirty="0">
                <a:solidFill>
                  <a:srgbClr val="FF0000"/>
                </a:solidFill>
                <a:latin typeface="Verdana" pitchFamily="34" charset="0"/>
                <a:ea typeface="Verdana" pitchFamily="34" charset="0"/>
                <a:cs typeface="Verdana" pitchFamily="34" charset="0"/>
              </a:rPr>
              <a:t>or London’s Police</a:t>
            </a:r>
            <a:endParaRPr lang="en-IN" sz="12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1447800" y="304800"/>
            <a:ext cx="6248400" cy="6096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Market Reforms</a:t>
            </a:r>
          </a:p>
        </p:txBody>
      </p:sp>
      <p:sp>
        <p:nvSpPr>
          <p:cNvPr id="3" name="Subtitle 2"/>
          <p:cNvSpPr>
            <a:spLocks noGrp="1"/>
          </p:cNvSpPr>
          <p:nvPr>
            <p:ph type="subTitle" idx="1"/>
          </p:nvPr>
        </p:nvSpPr>
        <p:spPr>
          <a:xfrm>
            <a:off x="457200" y="1066800"/>
            <a:ext cx="8229600" cy="5121272"/>
          </a:xfrm>
        </p:spPr>
        <p:txBody>
          <a:bodyPr rtlCol="0">
            <a:noAutofit/>
          </a:bodyPr>
          <a:lstStyle/>
          <a:p>
            <a:pPr marL="457200" indent="-457200" algn="just" fontAlgn="auto">
              <a:lnSpc>
                <a:spcPct val="1500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1.	1773 Regulating Act Passed to Put Checks on the East India Company</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2. 	1786—Commercial Treaty with France</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3. 	1820s—Tariff Reduction</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4. 	1833 Trading Monopoly of East India Company Abolished</a:t>
            </a:r>
          </a:p>
          <a:p>
            <a:pPr marL="457200" indent="-457200" algn="just" fontAlgn="auto">
              <a:lnSpc>
                <a:spcPct val="1500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5. 	1834—Poor Law Amended</a:t>
            </a:r>
          </a:p>
          <a:p>
            <a:pPr marL="457200" indent="-457200" algn="just" fontAlgn="auto">
              <a:lnSpc>
                <a:spcPct val="150000"/>
              </a:lnSpc>
              <a:spcAft>
                <a:spcPts val="0"/>
              </a:spcAft>
              <a:buFont typeface="Arial" pitchFamily="34" charset="0"/>
              <a:buAutoNum type="arabicPeriod" startAt="6"/>
              <a:tabLst>
                <a:tab pos="457200" algn="l"/>
              </a:tabLst>
              <a:defRPr/>
            </a:pPr>
            <a:r>
              <a:rPr lang="en-US" sz="1800" dirty="0" smtClean="0">
                <a:solidFill>
                  <a:schemeClr val="tx1"/>
                </a:solidFill>
                <a:latin typeface="Verdana" pitchFamily="34" charset="0"/>
                <a:ea typeface="Verdana" pitchFamily="34" charset="0"/>
                <a:cs typeface="Verdana" pitchFamily="34" charset="0"/>
              </a:rPr>
              <a:t>1844—Companies Act and Bank </a:t>
            </a:r>
          </a:p>
          <a:p>
            <a:pPr algn="just" fontAlgn="auto">
              <a:lnSpc>
                <a:spcPct val="1500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Charter Act</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7. 	1849—Repeal of Navigation Act</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8. 	1848—Repeal of Corn Laws</a:t>
            </a:r>
          </a:p>
          <a:p>
            <a:pPr marL="457200" indent="-457200" algn="just" fontAlgn="auto">
              <a:lnSpc>
                <a:spcPct val="1500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9. 	1860—Cobden Chevalier treaty</a:t>
            </a:r>
            <a:endParaRPr lang="en-US" sz="1800" dirty="0">
              <a:solidFill>
                <a:schemeClr val="tx1"/>
              </a:solidFill>
              <a:latin typeface="Verdana" pitchFamily="34" charset="0"/>
              <a:ea typeface="Verdana" pitchFamily="34" charset="0"/>
              <a:cs typeface="Verdana" pitchFamily="34" charset="0"/>
            </a:endParaRPr>
          </a:p>
        </p:txBody>
      </p:sp>
      <p:pic>
        <p:nvPicPr>
          <p:cNvPr id="4" name="Picture 4180" descr="laissez faire"/>
          <p:cNvPicPr>
            <a:picLocks noChangeAspect="1" noChangeArrowheads="1"/>
          </p:cNvPicPr>
          <p:nvPr/>
        </p:nvPicPr>
        <p:blipFill>
          <a:blip r:embed="rId3"/>
          <a:srcRect/>
          <a:stretch>
            <a:fillRect/>
          </a:stretch>
        </p:blipFill>
        <p:spPr bwMode="auto">
          <a:xfrm>
            <a:off x="5791200" y="3505200"/>
            <a:ext cx="3043238" cy="2731363"/>
          </a:xfrm>
          <a:prstGeom prst="rect">
            <a:avLst/>
          </a:prstGeom>
          <a:noFill/>
          <a:ln w="9525">
            <a:noFill/>
            <a:miter lim="800000"/>
            <a:headEnd/>
            <a:tailEnd/>
          </a:ln>
        </p:spPr>
      </p:pic>
      <p:sp>
        <p:nvSpPr>
          <p:cNvPr id="5" name="Rectangle 3"/>
          <p:cNvSpPr>
            <a:spLocks noChangeArrowheads="1"/>
          </p:cNvSpPr>
          <p:nvPr/>
        </p:nvSpPr>
        <p:spPr bwMode="auto">
          <a:xfrm>
            <a:off x="5791200" y="6264272"/>
            <a:ext cx="3043238" cy="461665"/>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Verdana" pitchFamily="34" charset="0"/>
                <a:cs typeface="Verdana" pitchFamily="34" charset="0"/>
              </a:rPr>
              <a:t>A </a:t>
            </a:r>
            <a:r>
              <a:rPr lang="en-US" sz="1200" b="1" dirty="0">
                <a:solidFill>
                  <a:srgbClr val="FF0000"/>
                </a:solidFill>
                <a:latin typeface="Verdana" pitchFamily="34" charset="0"/>
                <a:ea typeface="Verdana" pitchFamily="34" charset="0"/>
                <a:cs typeface="Verdana" pitchFamily="34" charset="0"/>
              </a:rPr>
              <a:t>Satire on Free Trade Ideologues </a:t>
            </a:r>
            <a:endParaRPr lang="en-IN" sz="1200" b="1" dirty="0">
              <a:solidFill>
                <a:srgbClr val="FF0000"/>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838200" y="228600"/>
            <a:ext cx="7772400" cy="5334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The Uniqueness of Victorian Improvements</a:t>
            </a:r>
          </a:p>
        </p:txBody>
      </p:sp>
      <p:sp>
        <p:nvSpPr>
          <p:cNvPr id="22531" name="Subtitle 2"/>
          <p:cNvSpPr>
            <a:spLocks noGrp="1"/>
          </p:cNvSpPr>
          <p:nvPr>
            <p:ph type="subTitle" idx="1"/>
          </p:nvPr>
        </p:nvSpPr>
        <p:spPr>
          <a:xfrm>
            <a:off x="304800" y="838200"/>
            <a:ext cx="8382000" cy="5728900"/>
          </a:xfrm>
        </p:spPr>
        <p:txBody>
          <a:bodyPr/>
          <a:lstStyle/>
          <a:p>
            <a:pPr marL="514350" indent="-514350" algn="just">
              <a:lnSpc>
                <a:spcPts val="2200"/>
              </a:lnSpc>
              <a:buFont typeface="Arial" charset="0"/>
              <a:buAutoNum type="arabicPeriod"/>
              <a:tabLst>
                <a:tab pos="512763" algn="l"/>
              </a:tabLst>
            </a:pPr>
            <a:r>
              <a:rPr lang="en-US" sz="1800" dirty="0" smtClean="0">
                <a:solidFill>
                  <a:schemeClr val="tx1"/>
                </a:solidFill>
                <a:latin typeface="Verdana" pitchFamily="34" charset="0"/>
                <a:ea typeface="Verdana" pitchFamily="34" charset="0"/>
                <a:cs typeface="Verdana" pitchFamily="34" charset="0"/>
              </a:rPr>
              <a:t>Liberal Democratic Transition without a Violent Revolution of the Bourgeoisie or the Working Class (since 17</a:t>
            </a:r>
            <a:r>
              <a:rPr lang="en-US" sz="1800" baseline="30000" dirty="0" smtClean="0">
                <a:solidFill>
                  <a:schemeClr val="tx1"/>
                </a:solidFill>
                <a:latin typeface="Verdana" pitchFamily="34" charset="0"/>
                <a:ea typeface="Verdana" pitchFamily="34" charset="0"/>
                <a:cs typeface="Verdana" pitchFamily="34" charset="0"/>
              </a:rPr>
              <a:t>th</a:t>
            </a:r>
            <a:r>
              <a:rPr lang="en-US" sz="1800" dirty="0" smtClean="0">
                <a:solidFill>
                  <a:schemeClr val="tx1"/>
                </a:solidFill>
                <a:latin typeface="Verdana" pitchFamily="34" charset="0"/>
                <a:ea typeface="Verdana" pitchFamily="34" charset="0"/>
                <a:cs typeface="Verdana" pitchFamily="34" charset="0"/>
              </a:rPr>
              <a:t> Century).</a:t>
            </a:r>
          </a:p>
          <a:p>
            <a:pPr marL="514350" indent="-514350" algn="just">
              <a:lnSpc>
                <a:spcPts val="2200"/>
              </a:lnSpc>
              <a:buFont typeface="Arial" charset="0"/>
              <a:buAutoNum type="arabicPeriod"/>
              <a:tabLst>
                <a:tab pos="512763" algn="l"/>
              </a:tabLst>
            </a:pPr>
            <a:r>
              <a:rPr lang="en-US" sz="1800" dirty="0" smtClean="0">
                <a:solidFill>
                  <a:schemeClr val="tx1"/>
                </a:solidFill>
                <a:latin typeface="Verdana" pitchFamily="34" charset="0"/>
                <a:ea typeface="Verdana" pitchFamily="34" charset="0"/>
                <a:cs typeface="Verdana" pitchFamily="34" charset="0"/>
              </a:rPr>
              <a:t>This was Particularly Striking in the Age of Repeated Revolutionary Outbreaks on the Continent</a:t>
            </a:r>
          </a:p>
          <a:p>
            <a:pPr marL="514350" indent="-514350" algn="just">
              <a:lnSpc>
                <a:spcPts val="2200"/>
              </a:lnSpc>
              <a:buFont typeface="Arial" charset="0"/>
              <a:buAutoNum type="arabicPeriod"/>
              <a:tabLst>
                <a:tab pos="512763" algn="l"/>
              </a:tabLst>
            </a:pPr>
            <a:r>
              <a:rPr lang="en-US" sz="1800" dirty="0" smtClean="0">
                <a:solidFill>
                  <a:schemeClr val="tx1"/>
                </a:solidFill>
                <a:latin typeface="Verdana" pitchFamily="34" charset="0"/>
                <a:ea typeface="Verdana" pitchFamily="34" charset="0"/>
                <a:cs typeface="Verdana" pitchFamily="34" charset="0"/>
              </a:rPr>
              <a:t>Measured but Cumulative Reforms in Extention of Vote, Factory Laws, Free trade, Health and Education etc.  Called ‘The Age of Improvements’  or the Victorian Era</a:t>
            </a:r>
          </a:p>
          <a:p>
            <a:pPr marL="514350" indent="-514350" algn="just">
              <a:lnSpc>
                <a:spcPts val="2200"/>
              </a:lnSpc>
              <a:buFont typeface="Arial" charset="0"/>
              <a:buAutoNum type="arabicPeriod"/>
              <a:tabLst>
                <a:tab pos="512763" algn="l"/>
              </a:tabLst>
            </a:pPr>
            <a:r>
              <a:rPr lang="en-US" sz="1800" dirty="0" smtClean="0">
                <a:solidFill>
                  <a:schemeClr val="tx1"/>
                </a:solidFill>
                <a:latin typeface="Verdana" pitchFamily="34" charset="0"/>
                <a:ea typeface="Verdana" pitchFamily="34" charset="0"/>
                <a:cs typeface="Verdana" pitchFamily="34" charset="0"/>
              </a:rPr>
              <a:t>Democratic Reforms in Britain were Gradual and Incremental but </a:t>
            </a:r>
          </a:p>
          <a:p>
            <a:pPr algn="just">
              <a:lnSpc>
                <a:spcPts val="2200"/>
              </a:lnSpc>
              <a:tabLst>
                <a:tab pos="512763"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also Cumulative and Rarely Reversible.</a:t>
            </a:r>
          </a:p>
          <a:p>
            <a:pPr algn="just">
              <a:lnSpc>
                <a:spcPts val="2200"/>
              </a:lnSpc>
              <a:tabLst>
                <a:tab pos="512763" algn="l"/>
              </a:tabLst>
            </a:pPr>
            <a:r>
              <a:rPr lang="en-US" sz="1800" dirty="0" smtClean="0">
                <a:solidFill>
                  <a:schemeClr val="tx1"/>
                </a:solidFill>
                <a:latin typeface="Verdana" pitchFamily="34" charset="0"/>
                <a:ea typeface="Verdana" pitchFamily="34" charset="0"/>
                <a:cs typeface="Verdana" pitchFamily="34" charset="0"/>
              </a:rPr>
              <a:t>5.	No Dictatorial or Reactionary Reversal </a:t>
            </a:r>
          </a:p>
          <a:p>
            <a:pPr algn="just">
              <a:lnSpc>
                <a:spcPts val="2200"/>
              </a:lnSpc>
              <a:tabLst>
                <a:tab pos="512763" algn="l"/>
              </a:tabLst>
            </a:pPr>
            <a:r>
              <a:rPr lang="en-US" sz="1800" dirty="0" smtClean="0">
                <a:solidFill>
                  <a:schemeClr val="tx1"/>
                </a:solidFill>
                <a:latin typeface="Verdana" pitchFamily="34" charset="0"/>
                <a:ea typeface="Verdana" pitchFamily="34" charset="0"/>
                <a:cs typeface="Verdana" pitchFamily="34" charset="0"/>
              </a:rPr>
              <a:t>	Either</a:t>
            </a:r>
          </a:p>
          <a:p>
            <a:pPr algn="just">
              <a:lnSpc>
                <a:spcPts val="2200"/>
              </a:lnSpc>
              <a:tabLst>
                <a:tab pos="512763" algn="l"/>
              </a:tabLst>
            </a:pPr>
            <a:r>
              <a:rPr lang="en-US" sz="1800" dirty="0" smtClean="0">
                <a:solidFill>
                  <a:schemeClr val="tx1"/>
                </a:solidFill>
                <a:latin typeface="Verdana" pitchFamily="34" charset="0"/>
                <a:ea typeface="Verdana" pitchFamily="34" charset="0"/>
                <a:cs typeface="Verdana" pitchFamily="34" charset="0"/>
              </a:rPr>
              <a:t>6.	An Important Factor in British </a:t>
            </a:r>
          </a:p>
          <a:p>
            <a:pPr algn="just">
              <a:lnSpc>
                <a:spcPts val="2200"/>
              </a:lnSpc>
              <a:tabLst>
                <a:tab pos="512763" algn="l"/>
              </a:tabLst>
            </a:pPr>
            <a:r>
              <a:rPr lang="en-US" sz="1800" dirty="0" smtClean="0">
                <a:solidFill>
                  <a:schemeClr val="tx1"/>
                </a:solidFill>
                <a:latin typeface="Verdana" pitchFamily="34" charset="0"/>
                <a:ea typeface="Verdana" pitchFamily="34" charset="0"/>
                <a:cs typeface="Verdana" pitchFamily="34" charset="0"/>
              </a:rPr>
              <a:t>	Politics—Modern Conservatism Thwarted </a:t>
            </a:r>
          </a:p>
          <a:p>
            <a:pPr algn="just">
              <a:lnSpc>
                <a:spcPts val="2200"/>
              </a:lnSpc>
              <a:tabLst>
                <a:tab pos="512763"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any Radical Change and </a:t>
            </a:r>
            <a:r>
              <a:rPr lang="en-US" sz="1800" dirty="0" err="1" smtClean="0">
                <a:solidFill>
                  <a:schemeClr val="tx1"/>
                </a:solidFill>
                <a:latin typeface="Verdana" pitchFamily="34" charset="0"/>
                <a:ea typeface="Verdana" pitchFamily="34" charset="0"/>
                <a:cs typeface="Verdana" pitchFamily="34" charset="0"/>
              </a:rPr>
              <a:t>Esured</a:t>
            </a:r>
            <a:r>
              <a:rPr lang="en-US" sz="1800" dirty="0" smtClean="0">
                <a:solidFill>
                  <a:schemeClr val="tx1"/>
                </a:solidFill>
                <a:latin typeface="Verdana" pitchFamily="34" charset="0"/>
                <a:ea typeface="Verdana" pitchFamily="34" charset="0"/>
                <a:cs typeface="Verdana" pitchFamily="34" charset="0"/>
              </a:rPr>
              <a:t> the Formal </a:t>
            </a:r>
          </a:p>
          <a:p>
            <a:pPr algn="just">
              <a:lnSpc>
                <a:spcPts val="2200"/>
              </a:lnSpc>
              <a:tabLst>
                <a:tab pos="512763"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Survival of Institutions such as </a:t>
            </a:r>
          </a:p>
          <a:p>
            <a:pPr algn="just">
              <a:lnSpc>
                <a:spcPts val="2200"/>
              </a:lnSpc>
              <a:tabLst>
                <a:tab pos="512763"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Monarchy, Lords and Anglican Church </a:t>
            </a:r>
          </a:p>
          <a:p>
            <a:pPr algn="just">
              <a:lnSpc>
                <a:spcPts val="2200"/>
              </a:lnSpc>
              <a:tabLst>
                <a:tab pos="512763"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till Date.</a:t>
            </a:r>
          </a:p>
          <a:p>
            <a:pPr algn="just">
              <a:lnSpc>
                <a:spcPts val="2200"/>
              </a:lnSpc>
              <a:tabLst>
                <a:tab pos="512763" algn="l"/>
              </a:tabLst>
            </a:pPr>
            <a:r>
              <a:rPr lang="en-US" sz="1800" dirty="0" smtClean="0">
                <a:solidFill>
                  <a:schemeClr val="tx1"/>
                </a:solidFill>
                <a:latin typeface="Verdana" pitchFamily="34" charset="0"/>
                <a:ea typeface="Verdana" pitchFamily="34" charset="0"/>
                <a:cs typeface="Verdana" pitchFamily="34" charset="0"/>
              </a:rPr>
              <a:t>7.  The ruling classes </a:t>
            </a:r>
            <a:r>
              <a:rPr lang="en-US" sz="1800" dirty="0" err="1" smtClean="0">
                <a:solidFill>
                  <a:schemeClr val="tx1"/>
                </a:solidFill>
                <a:latin typeface="Verdana" pitchFamily="34" charset="0"/>
                <a:ea typeface="Verdana" pitchFamily="34" charset="0"/>
                <a:cs typeface="Verdana" pitchFamily="34" charset="0"/>
              </a:rPr>
              <a:t>realised</a:t>
            </a:r>
            <a:r>
              <a:rPr lang="en-US" sz="1800" dirty="0" smtClean="0">
                <a:solidFill>
                  <a:schemeClr val="tx1"/>
                </a:solidFill>
                <a:latin typeface="Verdana" pitchFamily="34" charset="0"/>
                <a:ea typeface="Verdana" pitchFamily="34" charset="0"/>
                <a:cs typeface="Verdana" pitchFamily="34" charset="0"/>
              </a:rPr>
              <a:t> the value of prospering workers and 	latter put faith in self help too.</a:t>
            </a:r>
          </a:p>
        </p:txBody>
      </p:sp>
      <p:pic>
        <p:nvPicPr>
          <p:cNvPr id="4" name="Picture 9" descr="QueenVictoria"/>
          <p:cNvPicPr>
            <a:picLocks noChangeAspect="1" noChangeArrowheads="1"/>
          </p:cNvPicPr>
          <p:nvPr/>
        </p:nvPicPr>
        <p:blipFill>
          <a:blip r:embed="rId3"/>
          <a:srcRect/>
          <a:stretch>
            <a:fillRect/>
          </a:stretch>
        </p:blipFill>
        <p:spPr bwMode="auto">
          <a:xfrm>
            <a:off x="5943600" y="3276600"/>
            <a:ext cx="2743200" cy="2743200"/>
          </a:xfrm>
          <a:prstGeom prst="rect">
            <a:avLst/>
          </a:prstGeom>
          <a:noFill/>
          <a:ln w="9525">
            <a:noFill/>
            <a:miter lim="800000"/>
            <a:headEnd/>
            <a:tailEnd/>
          </a:ln>
        </p:spPr>
      </p:pic>
      <p:sp>
        <p:nvSpPr>
          <p:cNvPr id="5" name="Rectangle 3"/>
          <p:cNvSpPr>
            <a:spLocks noChangeArrowheads="1"/>
          </p:cNvSpPr>
          <p:nvPr/>
        </p:nvSpPr>
        <p:spPr bwMode="auto">
          <a:xfrm>
            <a:off x="5943600" y="6096000"/>
            <a:ext cx="2708564" cy="338554"/>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Verdana" pitchFamily="34" charset="0"/>
                <a:ea typeface="Verdana" pitchFamily="34" charset="0"/>
                <a:cs typeface="Verdana" pitchFamily="34" charset="0"/>
              </a:rPr>
              <a:t>Queen </a:t>
            </a:r>
            <a:r>
              <a:rPr lang="en-US" sz="1600" b="1" dirty="0">
                <a:solidFill>
                  <a:srgbClr val="FF0000"/>
                </a:solidFill>
                <a:latin typeface="Verdana" pitchFamily="34" charset="0"/>
                <a:ea typeface="Verdana" pitchFamily="34" charset="0"/>
                <a:cs typeface="Verdana" pitchFamily="34" charset="0"/>
              </a:rPr>
              <a:t>Victoria</a:t>
            </a:r>
            <a:endParaRPr lang="en-IN" sz="16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95400"/>
            <a:ext cx="5105400" cy="5078313"/>
          </a:xfrm>
          <a:prstGeom prst="rect">
            <a:avLst/>
          </a:prstGeom>
        </p:spPr>
        <p:txBody>
          <a:bodyPr wrap="square">
            <a:spAutoFit/>
          </a:bodyPr>
          <a:lstStyle/>
          <a:p>
            <a:pPr marL="407988" indent="-407988" fontAlgn="auto">
              <a:lnSpc>
                <a:spcPct val="150000"/>
              </a:lnSpc>
              <a:spcBef>
                <a:spcPts val="0"/>
              </a:spcBef>
              <a:spcAft>
                <a:spcPts val="0"/>
              </a:spcAft>
              <a:tabLst>
                <a:tab pos="407988" algn="l"/>
              </a:tabLst>
              <a:defRPr/>
            </a:pPr>
            <a:r>
              <a:rPr lang="en-US" dirty="0">
                <a:solidFill>
                  <a:schemeClr val="tx1">
                    <a:lumMod val="95000"/>
                    <a:lumOff val="5000"/>
                  </a:schemeClr>
                </a:solidFill>
                <a:latin typeface="Verdana" pitchFamily="34" charset="0"/>
                <a:ea typeface="Verdana" pitchFamily="34" charset="0"/>
                <a:cs typeface="Verdana" pitchFamily="34" charset="0"/>
              </a:rPr>
              <a:t>1. </a:t>
            </a:r>
            <a:r>
              <a:rPr lang="en-US" dirty="0" smtClean="0">
                <a:solidFill>
                  <a:schemeClr val="tx1">
                    <a:lumMod val="95000"/>
                    <a:lumOff val="5000"/>
                  </a:schemeClr>
                </a:solidFill>
                <a:latin typeface="Verdana" pitchFamily="34" charset="0"/>
                <a:ea typeface="Verdana" pitchFamily="34" charset="0"/>
                <a:cs typeface="Verdana" pitchFamily="34" charset="0"/>
              </a:rPr>
              <a:t>	Initiation </a:t>
            </a:r>
            <a:r>
              <a:rPr lang="en-US" dirty="0">
                <a:solidFill>
                  <a:schemeClr val="tx1">
                    <a:lumMod val="95000"/>
                    <a:lumOff val="5000"/>
                  </a:schemeClr>
                </a:solidFill>
                <a:latin typeface="Verdana" pitchFamily="34" charset="0"/>
                <a:ea typeface="Verdana" pitchFamily="34" charset="0"/>
                <a:cs typeface="Verdana" pitchFamily="34" charset="0"/>
              </a:rPr>
              <a:t>of the Industrial Revolution  </a:t>
            </a:r>
          </a:p>
          <a:p>
            <a:pPr marL="407988" indent="-407988" fontAlgn="auto">
              <a:lnSpc>
                <a:spcPct val="150000"/>
              </a:lnSpc>
              <a:spcBef>
                <a:spcPts val="0"/>
              </a:spcBef>
              <a:spcAft>
                <a:spcPts val="0"/>
              </a:spcAft>
              <a:tabLst>
                <a:tab pos="407988" algn="l"/>
              </a:tabLst>
              <a:defRPr/>
            </a:pPr>
            <a:r>
              <a:rPr lang="en-US" dirty="0">
                <a:solidFill>
                  <a:schemeClr val="tx1">
                    <a:lumMod val="95000"/>
                    <a:lumOff val="5000"/>
                  </a:schemeClr>
                </a:solidFill>
                <a:latin typeface="Verdana" pitchFamily="34" charset="0"/>
                <a:ea typeface="Verdana" pitchFamily="34" charset="0"/>
                <a:cs typeface="Verdana" pitchFamily="34" charset="0"/>
              </a:rPr>
              <a:t>2. </a:t>
            </a:r>
            <a:r>
              <a:rPr lang="en-US" dirty="0" smtClean="0">
                <a:solidFill>
                  <a:schemeClr val="tx1">
                    <a:lumMod val="95000"/>
                    <a:lumOff val="5000"/>
                  </a:schemeClr>
                </a:solidFill>
                <a:latin typeface="Verdana" pitchFamily="34" charset="0"/>
                <a:ea typeface="Verdana" pitchFamily="34" charset="0"/>
                <a:cs typeface="Verdana" pitchFamily="34" charset="0"/>
              </a:rPr>
              <a:t>	 Largest Empire on Earth; Early </a:t>
            </a:r>
            <a:r>
              <a:rPr lang="en-US" dirty="0" err="1" smtClean="0">
                <a:solidFill>
                  <a:schemeClr val="tx1">
                    <a:lumMod val="95000"/>
                    <a:lumOff val="5000"/>
                  </a:schemeClr>
                </a:solidFill>
                <a:latin typeface="Verdana" pitchFamily="34" charset="0"/>
                <a:ea typeface="Verdana" pitchFamily="34" charset="0"/>
                <a:cs typeface="Verdana" pitchFamily="34" charset="0"/>
              </a:rPr>
              <a:t>Decolonisation</a:t>
            </a:r>
            <a:endParaRPr lang="en-US" dirty="0" smtClean="0">
              <a:solidFill>
                <a:schemeClr val="tx1">
                  <a:lumMod val="95000"/>
                  <a:lumOff val="5000"/>
                </a:schemeClr>
              </a:solidFill>
              <a:latin typeface="Verdana" pitchFamily="34" charset="0"/>
              <a:ea typeface="Verdana" pitchFamily="34" charset="0"/>
              <a:cs typeface="Verdana" pitchFamily="34" charset="0"/>
            </a:endParaRPr>
          </a:p>
          <a:p>
            <a:pPr marL="407988" indent="-407988" fontAlgn="auto">
              <a:lnSpc>
                <a:spcPct val="150000"/>
              </a:lnSpc>
              <a:spcBef>
                <a:spcPts val="0"/>
              </a:spcBef>
              <a:spcAft>
                <a:spcPts val="0"/>
              </a:spcAft>
              <a:tabLst>
                <a:tab pos="407988" algn="l"/>
              </a:tabLst>
              <a:defRPr/>
            </a:pPr>
            <a:r>
              <a:rPr lang="en-US" dirty="0" smtClean="0">
                <a:solidFill>
                  <a:schemeClr val="tx1">
                    <a:lumMod val="95000"/>
                    <a:lumOff val="5000"/>
                  </a:schemeClr>
                </a:solidFill>
                <a:latin typeface="Verdana" pitchFamily="34" charset="0"/>
                <a:ea typeface="Verdana" pitchFamily="34" charset="0"/>
                <a:cs typeface="Verdana" pitchFamily="34" charset="0"/>
              </a:rPr>
              <a:t>3.  Early Growth of Constitutional Government, Rights, Democracy and </a:t>
            </a:r>
            <a:r>
              <a:rPr lang="en-US" dirty="0">
                <a:solidFill>
                  <a:schemeClr val="tx1">
                    <a:lumMod val="95000"/>
                    <a:lumOff val="5000"/>
                  </a:schemeClr>
                </a:solidFill>
                <a:latin typeface="Verdana" pitchFamily="34" charset="0"/>
                <a:ea typeface="Verdana" pitchFamily="34" charset="0"/>
                <a:cs typeface="Verdana" pitchFamily="34" charset="0"/>
              </a:rPr>
              <a:t>Welfare </a:t>
            </a:r>
          </a:p>
          <a:p>
            <a:pPr marL="407988" indent="-407988" fontAlgn="auto">
              <a:lnSpc>
                <a:spcPct val="150000"/>
              </a:lnSpc>
              <a:spcBef>
                <a:spcPts val="0"/>
              </a:spcBef>
              <a:spcAft>
                <a:spcPts val="0"/>
              </a:spcAft>
              <a:tabLst>
                <a:tab pos="407988" algn="l"/>
              </a:tabLst>
              <a:defRPr/>
            </a:pPr>
            <a:r>
              <a:rPr lang="en-US" dirty="0">
                <a:solidFill>
                  <a:schemeClr val="tx1">
                    <a:lumMod val="95000"/>
                    <a:lumOff val="5000"/>
                  </a:schemeClr>
                </a:solidFill>
                <a:latin typeface="Verdana" pitchFamily="34" charset="0"/>
                <a:ea typeface="Verdana" pitchFamily="34" charset="0"/>
                <a:cs typeface="Verdana" pitchFamily="34" charset="0"/>
              </a:rPr>
              <a:t>4. </a:t>
            </a:r>
            <a:r>
              <a:rPr lang="en-US" dirty="0" smtClean="0">
                <a:solidFill>
                  <a:schemeClr val="tx1">
                    <a:lumMod val="95000"/>
                    <a:lumOff val="5000"/>
                  </a:schemeClr>
                </a:solidFill>
                <a:latin typeface="Verdana" pitchFamily="34" charset="0"/>
                <a:ea typeface="Verdana" pitchFamily="34" charset="0"/>
                <a:cs typeface="Verdana" pitchFamily="34" charset="0"/>
              </a:rPr>
              <a:t>	Major </a:t>
            </a:r>
            <a:r>
              <a:rPr lang="en-US" dirty="0">
                <a:solidFill>
                  <a:schemeClr val="tx1">
                    <a:lumMod val="95000"/>
                    <a:lumOff val="5000"/>
                  </a:schemeClr>
                </a:solidFill>
                <a:latin typeface="Verdana" pitchFamily="34" charset="0"/>
                <a:ea typeface="Verdana" pitchFamily="34" charset="0"/>
                <a:cs typeface="Verdana" pitchFamily="34" charset="0"/>
              </a:rPr>
              <a:t>Role in Resisting </a:t>
            </a:r>
            <a:r>
              <a:rPr lang="en-US" dirty="0" smtClean="0">
                <a:solidFill>
                  <a:schemeClr val="tx1">
                    <a:lumMod val="95000"/>
                    <a:lumOff val="5000"/>
                  </a:schemeClr>
                </a:solidFill>
                <a:latin typeface="Verdana" pitchFamily="34" charset="0"/>
                <a:ea typeface="Verdana" pitchFamily="34" charset="0"/>
                <a:cs typeface="Verdana" pitchFamily="34" charset="0"/>
              </a:rPr>
              <a:t>Fascism and Axis Powers in World Wars</a:t>
            </a:r>
            <a:endParaRPr lang="en-US" dirty="0">
              <a:solidFill>
                <a:schemeClr val="tx1">
                  <a:lumMod val="95000"/>
                  <a:lumOff val="5000"/>
                </a:schemeClr>
              </a:solidFill>
              <a:latin typeface="Verdana" pitchFamily="34" charset="0"/>
              <a:ea typeface="Verdana" pitchFamily="34" charset="0"/>
              <a:cs typeface="Verdana" pitchFamily="34" charset="0"/>
            </a:endParaRPr>
          </a:p>
          <a:p>
            <a:pPr marL="407988" indent="-407988" fontAlgn="auto">
              <a:lnSpc>
                <a:spcPct val="150000"/>
              </a:lnSpc>
              <a:spcBef>
                <a:spcPts val="0"/>
              </a:spcBef>
              <a:spcAft>
                <a:spcPts val="0"/>
              </a:spcAft>
              <a:tabLst>
                <a:tab pos="407988" algn="l"/>
              </a:tabLst>
              <a:defRPr/>
            </a:pPr>
            <a:r>
              <a:rPr lang="en-US" dirty="0">
                <a:solidFill>
                  <a:schemeClr val="tx1">
                    <a:lumMod val="95000"/>
                    <a:lumOff val="5000"/>
                  </a:schemeClr>
                </a:solidFill>
                <a:latin typeface="Verdana" pitchFamily="34" charset="0"/>
                <a:ea typeface="Verdana" pitchFamily="34" charset="0"/>
                <a:cs typeface="Verdana" pitchFamily="34" charset="0"/>
              </a:rPr>
              <a:t>5. </a:t>
            </a:r>
            <a:r>
              <a:rPr lang="en-US" dirty="0" smtClean="0">
                <a:solidFill>
                  <a:schemeClr val="tx1">
                    <a:lumMod val="95000"/>
                    <a:lumOff val="5000"/>
                  </a:schemeClr>
                </a:solidFill>
                <a:latin typeface="Verdana" pitchFamily="34" charset="0"/>
                <a:ea typeface="Verdana" pitchFamily="34" charset="0"/>
                <a:cs typeface="Verdana" pitchFamily="34" charset="0"/>
              </a:rPr>
              <a:t>	Outstanding Contributions in Science,  </a:t>
            </a:r>
          </a:p>
          <a:p>
            <a:pPr marL="407988" indent="-407988" fontAlgn="auto">
              <a:lnSpc>
                <a:spcPct val="150000"/>
              </a:lnSpc>
              <a:spcBef>
                <a:spcPts val="0"/>
              </a:spcBef>
              <a:spcAft>
                <a:spcPts val="0"/>
              </a:spcAft>
              <a:tabLst>
                <a:tab pos="407988" algn="l"/>
              </a:tabLst>
              <a:defRPr/>
            </a:pPr>
            <a:r>
              <a:rPr lang="en-US" dirty="0">
                <a:solidFill>
                  <a:schemeClr val="tx1">
                    <a:lumMod val="95000"/>
                    <a:lumOff val="5000"/>
                  </a:schemeClr>
                </a:solidFill>
                <a:latin typeface="Verdana" pitchFamily="34" charset="0"/>
                <a:ea typeface="Verdana" pitchFamily="34" charset="0"/>
                <a:cs typeface="Verdana" pitchFamily="34" charset="0"/>
              </a:rPr>
              <a:t> </a:t>
            </a:r>
            <a:r>
              <a:rPr lang="en-US" dirty="0" smtClean="0">
                <a:solidFill>
                  <a:schemeClr val="tx1">
                    <a:lumMod val="95000"/>
                    <a:lumOff val="5000"/>
                  </a:schemeClr>
                </a:solidFill>
                <a:latin typeface="Verdana" pitchFamily="34" charset="0"/>
                <a:ea typeface="Verdana" pitchFamily="34" charset="0"/>
                <a:cs typeface="Verdana" pitchFamily="34" charset="0"/>
              </a:rPr>
              <a:t>    Literature, Social Thought, Sports etc.</a:t>
            </a:r>
          </a:p>
          <a:p>
            <a:pPr marL="407988" indent="-407988" fontAlgn="auto">
              <a:lnSpc>
                <a:spcPct val="150000"/>
              </a:lnSpc>
              <a:spcBef>
                <a:spcPts val="0"/>
              </a:spcBef>
              <a:spcAft>
                <a:spcPts val="0"/>
              </a:spcAft>
              <a:tabLst>
                <a:tab pos="407988" algn="l"/>
              </a:tabLst>
              <a:defRPr/>
            </a:pPr>
            <a:r>
              <a:rPr lang="en-US" dirty="0" smtClean="0">
                <a:solidFill>
                  <a:schemeClr val="tx1">
                    <a:lumMod val="95000"/>
                    <a:lumOff val="5000"/>
                  </a:schemeClr>
                </a:solidFill>
                <a:latin typeface="Verdana" pitchFamily="34" charset="0"/>
                <a:ea typeface="Verdana" pitchFamily="34" charset="0"/>
                <a:cs typeface="Verdana" pitchFamily="34" charset="0"/>
              </a:rPr>
              <a:t>6.  Dark Side: Colonial exploitation; Ireland; Racism</a:t>
            </a:r>
            <a:endParaRPr lang="en-US" dirty="0">
              <a:solidFill>
                <a:schemeClr val="tx1">
                  <a:lumMod val="95000"/>
                  <a:lumOff val="5000"/>
                </a:schemeClr>
              </a:solidFill>
              <a:latin typeface="Verdana" pitchFamily="34" charset="0"/>
              <a:ea typeface="Verdana" pitchFamily="34" charset="0"/>
              <a:cs typeface="Verdana" pitchFamily="34" charset="0"/>
            </a:endParaRPr>
          </a:p>
        </p:txBody>
      </p:sp>
      <p:sp>
        <p:nvSpPr>
          <p:cNvPr id="4" name="TextBox 3"/>
          <p:cNvSpPr txBox="1"/>
          <p:nvPr/>
        </p:nvSpPr>
        <p:spPr>
          <a:xfrm>
            <a:off x="609600" y="685800"/>
            <a:ext cx="7924800" cy="461665"/>
          </a:xfrm>
          <a:prstGeom prst="rect">
            <a:avLst/>
          </a:prstGeom>
          <a:noFill/>
        </p:spPr>
        <p:txBody>
          <a:bodyPr wrap="square" rtlCol="0">
            <a:spAutoFit/>
          </a:bodyPr>
          <a:lstStyle/>
          <a:p>
            <a:pPr algn="ctr"/>
            <a:r>
              <a:rPr lang="en-US" sz="2400" b="1" dirty="0" smtClean="0">
                <a:solidFill>
                  <a:srgbClr val="FF0000"/>
                </a:solidFill>
                <a:latin typeface="Verdana" pitchFamily="34" charset="0"/>
                <a:ea typeface="Verdana" pitchFamily="34" charset="0"/>
                <a:cs typeface="Verdana" pitchFamily="34" charset="0"/>
              </a:rPr>
              <a:t>Major Features of </a:t>
            </a:r>
            <a:r>
              <a:rPr lang="en-US" sz="2400" b="1" dirty="0">
                <a:solidFill>
                  <a:srgbClr val="FF0000"/>
                </a:solidFill>
                <a:latin typeface="Verdana" pitchFamily="34" charset="0"/>
                <a:ea typeface="Verdana" pitchFamily="34" charset="0"/>
                <a:cs typeface="Verdana" pitchFamily="34" charset="0"/>
              </a:rPr>
              <a:t>Modern </a:t>
            </a:r>
            <a:r>
              <a:rPr lang="en-US" sz="2400" b="1" dirty="0" smtClean="0">
                <a:solidFill>
                  <a:srgbClr val="FF0000"/>
                </a:solidFill>
                <a:latin typeface="Verdana" pitchFamily="34" charset="0"/>
                <a:ea typeface="Verdana" pitchFamily="34" charset="0"/>
                <a:cs typeface="Verdana" pitchFamily="34" charset="0"/>
              </a:rPr>
              <a:t>British History</a:t>
            </a:r>
            <a:endParaRPr lang="en-US" sz="2400" dirty="0"/>
          </a:p>
        </p:txBody>
      </p:sp>
      <p:pic>
        <p:nvPicPr>
          <p:cNvPr id="5" name="Picture 4" descr="exhibition 1851"/>
          <p:cNvPicPr>
            <a:picLocks noChangeAspect="1" noChangeArrowheads="1"/>
          </p:cNvPicPr>
          <p:nvPr/>
        </p:nvPicPr>
        <p:blipFill>
          <a:blip r:embed="rId3"/>
          <a:srcRect/>
          <a:stretch>
            <a:fillRect/>
          </a:stretch>
        </p:blipFill>
        <p:spPr bwMode="auto">
          <a:xfrm>
            <a:off x="5584825" y="2823865"/>
            <a:ext cx="3254375" cy="2895600"/>
          </a:xfrm>
          <a:prstGeom prst="rect">
            <a:avLst/>
          </a:prstGeom>
          <a:noFill/>
          <a:ln w="9525">
            <a:noFill/>
            <a:miter lim="800000"/>
            <a:headEnd/>
            <a:tailEnd/>
          </a:ln>
        </p:spPr>
      </p:pic>
      <p:sp>
        <p:nvSpPr>
          <p:cNvPr id="6" name="Rectangle 5"/>
          <p:cNvSpPr>
            <a:spLocks noChangeArrowheads="1"/>
          </p:cNvSpPr>
          <p:nvPr/>
        </p:nvSpPr>
        <p:spPr bwMode="auto">
          <a:xfrm>
            <a:off x="5584824" y="5791200"/>
            <a:ext cx="3216275" cy="646331"/>
          </a:xfrm>
          <a:prstGeom prst="rect">
            <a:avLst/>
          </a:prstGeom>
          <a:noFill/>
          <a:ln w="9525">
            <a:noFill/>
            <a:miter lim="800000"/>
            <a:headEnd/>
            <a:tailEnd/>
          </a:ln>
        </p:spPr>
        <p:txBody>
          <a:bodyPr wrap="square">
            <a:spAutoFit/>
          </a:bodyPr>
          <a:lstStyle/>
          <a:p>
            <a:pPr algn="ctr"/>
            <a:r>
              <a:rPr lang="en-US" sz="1200" b="1" dirty="0">
                <a:solidFill>
                  <a:srgbClr val="FF0000"/>
                </a:solidFill>
                <a:latin typeface="Verdana" pitchFamily="34" charset="0"/>
                <a:ea typeface="Verdana" pitchFamily="34" charset="0"/>
                <a:cs typeface="Verdana" pitchFamily="34" charset="0"/>
              </a:rPr>
              <a:t>The Crystal Palace Exhibition of First Industrial Products </a:t>
            </a:r>
            <a:r>
              <a:rPr lang="en-US" sz="1200" b="1" dirty="0" smtClean="0">
                <a:solidFill>
                  <a:srgbClr val="FF0000"/>
                </a:solidFill>
                <a:latin typeface="Verdana" pitchFamily="34" charset="0"/>
                <a:ea typeface="Verdana" pitchFamily="34" charset="0"/>
                <a:cs typeface="Verdana" pitchFamily="34" charset="0"/>
              </a:rPr>
              <a:t/>
            </a:r>
            <a:br>
              <a:rPr lang="en-US" sz="1200" b="1" dirty="0" smtClean="0">
                <a:solidFill>
                  <a:srgbClr val="FF0000"/>
                </a:solidFill>
                <a:latin typeface="Verdana" pitchFamily="34" charset="0"/>
                <a:ea typeface="Verdana" pitchFamily="34" charset="0"/>
                <a:cs typeface="Verdana" pitchFamily="34" charset="0"/>
              </a:rPr>
            </a:br>
            <a:r>
              <a:rPr lang="en-US" sz="1200" b="1" dirty="0" smtClean="0">
                <a:solidFill>
                  <a:srgbClr val="FF0000"/>
                </a:solidFill>
                <a:latin typeface="Verdana" pitchFamily="34" charset="0"/>
                <a:ea typeface="Verdana" pitchFamily="34" charset="0"/>
                <a:cs typeface="Verdana" pitchFamily="34" charset="0"/>
              </a:rPr>
              <a:t>(</a:t>
            </a:r>
            <a:r>
              <a:rPr lang="en-US" sz="1200" b="1" dirty="0">
                <a:solidFill>
                  <a:srgbClr val="FF0000"/>
                </a:solidFill>
                <a:latin typeface="Verdana" pitchFamily="34" charset="0"/>
                <a:ea typeface="Verdana" pitchFamily="34" charset="0"/>
                <a:cs typeface="Verdana" pitchFamily="34" charset="0"/>
              </a:rPr>
              <a:t>1851, </a:t>
            </a:r>
            <a:r>
              <a:rPr lang="en-US" sz="1200" b="1" dirty="0" smtClean="0">
                <a:solidFill>
                  <a:srgbClr val="FF0000"/>
                </a:solidFill>
                <a:latin typeface="Verdana" pitchFamily="34" charset="0"/>
                <a:ea typeface="Verdana" pitchFamily="34" charset="0"/>
                <a:cs typeface="Verdana" pitchFamily="34" charset="0"/>
              </a:rPr>
              <a:t>London</a:t>
            </a:r>
            <a:r>
              <a:rPr lang="en-US" sz="1200" b="1" dirty="0">
                <a:solidFill>
                  <a:srgbClr val="FF0000"/>
                </a:solidFill>
                <a:latin typeface="Verdana" pitchFamily="34" charset="0"/>
                <a:ea typeface="Verdana" pitchFamily="34" charset="0"/>
                <a:cs typeface="Verdana" pitchFamily="34" charset="0"/>
              </a:rPr>
              <a:t>)</a:t>
            </a:r>
            <a:endParaRPr lang="en-IN" sz="1200" b="1" dirty="0">
              <a:solidFill>
                <a:srgbClr val="FF0000"/>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12"/>
          </p:nvPr>
        </p:nvSpPr>
        <p:spPr/>
        <p:txBody>
          <a:bodyPr/>
          <a:lstStyle/>
          <a:p>
            <a:pPr>
              <a:defRPr/>
            </a:pPr>
            <a:fld id="{A2679E3C-85AC-40AE-A87F-ED93AB04B90C}"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161255"/>
            <a:ext cx="8382000" cy="6096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Peculiarities of Britain’s Political Transition</a:t>
            </a:r>
          </a:p>
        </p:txBody>
      </p:sp>
      <p:sp>
        <p:nvSpPr>
          <p:cNvPr id="32771" name="Subtitle 2"/>
          <p:cNvSpPr>
            <a:spLocks noGrp="1"/>
          </p:cNvSpPr>
          <p:nvPr>
            <p:ph type="subTitle" idx="1"/>
          </p:nvPr>
        </p:nvSpPr>
        <p:spPr>
          <a:xfrm>
            <a:off x="304800" y="694655"/>
            <a:ext cx="8458200" cy="2514600"/>
          </a:xfrm>
        </p:spPr>
        <p:txBody>
          <a:bodyPr/>
          <a:lstStyle/>
          <a:p>
            <a:pPr marL="514350" indent="-514350" algn="just">
              <a:tabLst>
                <a:tab pos="512763" algn="l"/>
              </a:tabLst>
            </a:pPr>
            <a:r>
              <a:rPr lang="en-US" sz="1800" dirty="0" smtClean="0">
                <a:solidFill>
                  <a:schemeClr val="tx1"/>
                </a:solidFill>
                <a:latin typeface="Verdana" pitchFamily="34" charset="0"/>
                <a:ea typeface="Verdana" pitchFamily="34" charset="0"/>
                <a:cs typeface="Verdana" pitchFamily="34" charset="0"/>
              </a:rPr>
              <a:t>1.	From Classical to Welfare Liberalism: State’s Harsh Attitude Towards Workers, Minorities and Women Replaced Gradually by accommodative Welfare</a:t>
            </a:r>
          </a:p>
          <a:p>
            <a:pPr marL="514350" indent="-514350" algn="just">
              <a:tabLst>
                <a:tab pos="512763" algn="l"/>
              </a:tabLst>
            </a:pPr>
            <a:r>
              <a:rPr lang="en-US" sz="1800" dirty="0" smtClean="0">
                <a:solidFill>
                  <a:schemeClr val="tx1"/>
                </a:solidFill>
                <a:latin typeface="Verdana" pitchFamily="34" charset="0"/>
                <a:ea typeface="Verdana" pitchFamily="34" charset="0"/>
                <a:cs typeface="Verdana" pitchFamily="34" charset="0"/>
              </a:rPr>
              <a:t>2.	In many Cases such as Abolition of Slavery, Introduction of Income Tax, Factory Laws etc. Britain Proved to be a Pioneer and Model for other Liberal States.</a:t>
            </a:r>
          </a:p>
          <a:p>
            <a:pPr marL="514350" indent="-514350" algn="just">
              <a:tabLst>
                <a:tab pos="512763" algn="l"/>
              </a:tabLst>
            </a:pPr>
            <a:r>
              <a:rPr lang="en-US" sz="1800" dirty="0" smtClean="0">
                <a:solidFill>
                  <a:schemeClr val="tx1"/>
                </a:solidFill>
                <a:latin typeface="Verdana" pitchFamily="34" charset="0"/>
                <a:ea typeface="Verdana" pitchFamily="34" charset="0"/>
                <a:cs typeface="Verdana" pitchFamily="34" charset="0"/>
              </a:rPr>
              <a:t>3.	However, Liberal Reforms at Home were Seldom Translated into Colonial Relief (including Ireland) till the Era of World Wars.</a:t>
            </a:r>
          </a:p>
          <a:p>
            <a:pPr marL="514350" indent="-514350" algn="just">
              <a:buFont typeface="Arial" charset="0"/>
              <a:buAutoNum type="arabicPeriod"/>
              <a:tabLst>
                <a:tab pos="512763" algn="l"/>
              </a:tabLst>
            </a:pPr>
            <a:endParaRPr lang="en-US" sz="1800" dirty="0" smtClean="0">
              <a:solidFill>
                <a:schemeClr val="tx1"/>
              </a:solidFill>
              <a:latin typeface="Verdana" pitchFamily="34" charset="0"/>
              <a:ea typeface="Verdana" pitchFamily="34" charset="0"/>
              <a:cs typeface="Verdana" pitchFamily="34" charset="0"/>
            </a:endParaRPr>
          </a:p>
        </p:txBody>
      </p:sp>
      <p:pic>
        <p:nvPicPr>
          <p:cNvPr id="4" name="Picture 4186" descr="map1848"/>
          <p:cNvPicPr>
            <a:picLocks noChangeAspect="1" noChangeArrowheads="1"/>
          </p:cNvPicPr>
          <p:nvPr/>
        </p:nvPicPr>
        <p:blipFill>
          <a:blip r:embed="rId3"/>
          <a:srcRect/>
          <a:stretch>
            <a:fillRect/>
          </a:stretch>
        </p:blipFill>
        <p:spPr bwMode="auto">
          <a:xfrm>
            <a:off x="1981200" y="3133055"/>
            <a:ext cx="4876800" cy="3349128"/>
          </a:xfrm>
          <a:prstGeom prst="rect">
            <a:avLst/>
          </a:prstGeom>
          <a:noFill/>
          <a:ln w="9525">
            <a:noFill/>
            <a:miter lim="800000"/>
            <a:headEnd/>
            <a:tailEnd/>
          </a:ln>
        </p:spPr>
      </p:pic>
      <p:sp>
        <p:nvSpPr>
          <p:cNvPr id="5" name="Rectangle 3"/>
          <p:cNvSpPr>
            <a:spLocks noChangeArrowheads="1"/>
          </p:cNvSpPr>
          <p:nvPr/>
        </p:nvSpPr>
        <p:spPr bwMode="auto">
          <a:xfrm>
            <a:off x="1981200" y="6504801"/>
            <a:ext cx="4876800" cy="276999"/>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A </a:t>
            </a:r>
            <a:r>
              <a:rPr lang="en-US" sz="1200" b="1" dirty="0">
                <a:solidFill>
                  <a:srgbClr val="FF0000"/>
                </a:solidFill>
                <a:latin typeface="Verdana" pitchFamily="34" charset="0"/>
                <a:ea typeface="Calibri" pitchFamily="34" charset="0"/>
                <a:cs typeface="Mangal" pitchFamily="2"/>
              </a:rPr>
              <a:t>Quiet Britain in the  Age of Revolution (1848)</a:t>
            </a:r>
            <a:endParaRPr lang="en-IN" sz="12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a:solidFill>
            <a:schemeClr val="bg1"/>
          </a:solidFill>
        </p:spPr>
        <p:txBody>
          <a:bodyPr/>
          <a:lstStyle/>
          <a:p>
            <a:r>
              <a:rPr lang="en-US" sz="2400" b="1" dirty="0" smtClean="0">
                <a:solidFill>
                  <a:srgbClr val="FF0000"/>
                </a:solidFill>
              </a:rPr>
              <a:t>New Social Forces in 19</a:t>
            </a:r>
            <a:r>
              <a:rPr lang="en-US" sz="2400" b="1" baseline="30000" dirty="0" smtClean="0">
                <a:solidFill>
                  <a:srgbClr val="FF0000"/>
                </a:solidFill>
              </a:rPr>
              <a:t>th</a:t>
            </a:r>
            <a:r>
              <a:rPr lang="en-US" sz="2400" b="1" dirty="0" smtClean="0">
                <a:solidFill>
                  <a:srgbClr val="FF0000"/>
                </a:solidFill>
              </a:rPr>
              <a:t> Century British Politics</a:t>
            </a:r>
            <a:endParaRPr lang="en-US" sz="2400" b="1" dirty="0">
              <a:solidFill>
                <a:srgbClr val="FF0000"/>
              </a:solidFill>
            </a:endParaRPr>
          </a:p>
        </p:txBody>
      </p:sp>
      <p:sp>
        <p:nvSpPr>
          <p:cNvPr id="3" name="Content Placeholder 2"/>
          <p:cNvSpPr>
            <a:spLocks noGrp="1"/>
          </p:cNvSpPr>
          <p:nvPr>
            <p:ph idx="1"/>
          </p:nvPr>
        </p:nvSpPr>
        <p:spPr>
          <a:xfrm>
            <a:off x="457200" y="914400"/>
            <a:ext cx="8229600" cy="2819400"/>
          </a:xfrm>
        </p:spPr>
        <p:txBody>
          <a:bodyPr/>
          <a:lstStyle/>
          <a:p>
            <a:pPr marL="514350" indent="-514350" algn="just">
              <a:lnSpc>
                <a:spcPct val="150000"/>
              </a:lnSpc>
              <a:buFont typeface="+mj-lt"/>
              <a:buAutoNum type="arabicPeriod"/>
            </a:pPr>
            <a:r>
              <a:rPr lang="en-US" sz="1800" dirty="0" smtClean="0">
                <a:latin typeface="Verdana" pitchFamily="34" charset="0"/>
                <a:ea typeface="Verdana" pitchFamily="34" charset="0"/>
                <a:cs typeface="Verdana" pitchFamily="34" charset="0"/>
              </a:rPr>
              <a:t>An Expanding and Well Organised Educated Middle Class</a:t>
            </a:r>
          </a:p>
          <a:p>
            <a:pPr marL="514350" indent="-514350" algn="just">
              <a:lnSpc>
                <a:spcPct val="150000"/>
              </a:lnSpc>
              <a:buFont typeface="+mj-lt"/>
              <a:buAutoNum type="arabicPeriod"/>
            </a:pPr>
            <a:r>
              <a:rPr lang="en-US" sz="1800" dirty="0" smtClean="0">
                <a:latin typeface="Verdana" pitchFamily="34" charset="0"/>
                <a:ea typeface="Verdana" pitchFamily="34" charset="0"/>
                <a:cs typeface="Verdana" pitchFamily="34" charset="0"/>
              </a:rPr>
              <a:t>Growth of a Public Sphere Fuelled specially by Middle Class Radicals</a:t>
            </a:r>
          </a:p>
          <a:p>
            <a:pPr marL="514350" indent="-514350" algn="just">
              <a:lnSpc>
                <a:spcPct val="150000"/>
              </a:lnSpc>
              <a:buFont typeface="+mj-lt"/>
              <a:buAutoNum type="arabicPeriod"/>
            </a:pPr>
            <a:r>
              <a:rPr lang="en-US" sz="1800" dirty="0" smtClean="0">
                <a:latin typeface="Verdana" pitchFamily="34" charset="0"/>
                <a:ea typeface="Verdana" pitchFamily="34" charset="0"/>
                <a:cs typeface="Verdana" pitchFamily="34" charset="0"/>
              </a:rPr>
              <a:t>Birth of a Massive Industrial Working Class</a:t>
            </a:r>
          </a:p>
          <a:p>
            <a:pPr marL="514350" indent="-514350" algn="just">
              <a:lnSpc>
                <a:spcPct val="150000"/>
              </a:lnSpc>
              <a:buFont typeface="+mj-lt"/>
              <a:buAutoNum type="arabicPeriod"/>
            </a:pPr>
            <a:r>
              <a:rPr lang="en-US" sz="1800" dirty="0" smtClean="0">
                <a:latin typeface="Verdana" pitchFamily="34" charset="0"/>
                <a:ea typeface="Verdana" pitchFamily="34" charset="0"/>
                <a:cs typeface="Verdana" pitchFamily="34" charset="0"/>
              </a:rPr>
              <a:t>Rise of Trade Unions and other Labor </a:t>
            </a:r>
            <a:r>
              <a:rPr lang="en-US" sz="1800" dirty="0" err="1" smtClean="0">
                <a:latin typeface="Verdana" pitchFamily="34" charset="0"/>
                <a:ea typeface="Verdana" pitchFamily="34" charset="0"/>
                <a:cs typeface="Verdana" pitchFamily="34" charset="0"/>
              </a:rPr>
              <a:t>Organisations</a:t>
            </a:r>
            <a:endParaRPr lang="en-US" sz="1800" dirty="0" smtClean="0">
              <a:latin typeface="Verdana" pitchFamily="34" charset="0"/>
              <a:ea typeface="Verdana" pitchFamily="34" charset="0"/>
              <a:cs typeface="Verdana" pitchFamily="34" charset="0"/>
            </a:endParaRPr>
          </a:p>
          <a:p>
            <a:pPr marL="514350" indent="-514350" algn="just">
              <a:lnSpc>
                <a:spcPct val="150000"/>
              </a:lnSpc>
              <a:buFont typeface="+mj-lt"/>
              <a:buAutoNum type="arabicPeriod"/>
            </a:pPr>
            <a:r>
              <a:rPr lang="en-US" sz="1800" dirty="0" smtClean="0">
                <a:latin typeface="Verdana" pitchFamily="34" charset="0"/>
                <a:ea typeface="Verdana" pitchFamily="34" charset="0"/>
                <a:cs typeface="Verdana" pitchFamily="34" charset="0"/>
              </a:rPr>
              <a:t>Irish Secessionism</a:t>
            </a:r>
          </a:p>
        </p:txBody>
      </p:sp>
      <p:pic>
        <p:nvPicPr>
          <p:cNvPr id="4" name="Picture 4203" descr="Kennington_Common"/>
          <p:cNvPicPr>
            <a:picLocks noChangeAspect="1" noChangeArrowheads="1"/>
          </p:cNvPicPr>
          <p:nvPr/>
        </p:nvPicPr>
        <p:blipFill>
          <a:blip r:embed="rId3"/>
          <a:srcRect/>
          <a:stretch>
            <a:fillRect/>
          </a:stretch>
        </p:blipFill>
        <p:spPr bwMode="auto">
          <a:xfrm>
            <a:off x="5266144" y="3276600"/>
            <a:ext cx="3649255" cy="2915661"/>
          </a:xfrm>
          <a:prstGeom prst="rect">
            <a:avLst/>
          </a:prstGeom>
          <a:noFill/>
          <a:ln w="9525">
            <a:noFill/>
            <a:miter lim="800000"/>
            <a:headEnd/>
            <a:tailEnd/>
          </a:ln>
        </p:spPr>
      </p:pic>
      <p:sp>
        <p:nvSpPr>
          <p:cNvPr id="5" name="Rectangle 3"/>
          <p:cNvSpPr>
            <a:spLocks noChangeArrowheads="1"/>
          </p:cNvSpPr>
          <p:nvPr/>
        </p:nvSpPr>
        <p:spPr bwMode="auto">
          <a:xfrm>
            <a:off x="5266144" y="6276202"/>
            <a:ext cx="3649256" cy="461665"/>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The </a:t>
            </a:r>
            <a:r>
              <a:rPr lang="en-US" sz="1200" b="1" dirty="0">
                <a:solidFill>
                  <a:srgbClr val="FF0000"/>
                </a:solidFill>
                <a:latin typeface="Verdana" pitchFamily="34" charset="0"/>
                <a:ea typeface="Calibri" pitchFamily="34" charset="0"/>
                <a:cs typeface="Mangal" pitchFamily="2"/>
              </a:rPr>
              <a:t>Chartist Meeting </a:t>
            </a:r>
            <a:r>
              <a:rPr lang="en-US" sz="1200" b="1" dirty="0" smtClean="0">
                <a:solidFill>
                  <a:srgbClr val="FF0000"/>
                </a:solidFill>
                <a:latin typeface="Verdana" pitchFamily="34" charset="0"/>
                <a:ea typeface="Calibri" pitchFamily="34" charset="0"/>
                <a:cs typeface="Mangal" pitchFamily="2"/>
              </a:rPr>
              <a:t>at </a:t>
            </a:r>
            <a:r>
              <a:rPr lang="en-US" sz="1200" b="1" dirty="0" err="1" smtClean="0">
                <a:solidFill>
                  <a:srgbClr val="FF0000"/>
                </a:solidFill>
                <a:latin typeface="Verdana" pitchFamily="34" charset="0"/>
                <a:ea typeface="Calibri" pitchFamily="34" charset="0"/>
                <a:cs typeface="Mangal" pitchFamily="2"/>
              </a:rPr>
              <a:t>Kenningston</a:t>
            </a:r>
            <a:r>
              <a:rPr lang="en-US" sz="1200" b="1" dirty="0" smtClean="0">
                <a:solidFill>
                  <a:srgbClr val="FF0000"/>
                </a:solidFill>
                <a:latin typeface="Verdana" pitchFamily="34" charset="0"/>
                <a:ea typeface="Calibri" pitchFamily="34" charset="0"/>
                <a:cs typeface="Mangal" pitchFamily="2"/>
              </a:rPr>
              <a:t> </a:t>
            </a:r>
            <a:r>
              <a:rPr lang="en-US" sz="1200" b="1" dirty="0">
                <a:solidFill>
                  <a:srgbClr val="FF0000"/>
                </a:solidFill>
                <a:latin typeface="Verdana" pitchFamily="34" charset="0"/>
                <a:ea typeface="Calibri" pitchFamily="34" charset="0"/>
                <a:cs typeface="Mangal" pitchFamily="2"/>
              </a:rPr>
              <a:t>Common</a:t>
            </a:r>
            <a:endParaRPr lang="en-IN" sz="12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p:txBody>
          <a:bodyPr/>
          <a:lstStyle/>
          <a:p>
            <a:pPr>
              <a:defRPr/>
            </a:pPr>
            <a:fld id="{818A5765-F390-40C2-B283-2B3E72C4CF6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1838"/>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Major Ideological Currents of 19</a:t>
            </a:r>
            <a:r>
              <a:rPr lang="en-US" sz="2400" b="1" baseline="30000" dirty="0" smtClean="0">
                <a:solidFill>
                  <a:srgbClr val="FF0000"/>
                </a:solidFill>
                <a:latin typeface="Verdana" pitchFamily="34" charset="0"/>
                <a:ea typeface="Verdana" pitchFamily="34" charset="0"/>
                <a:cs typeface="Verdana" pitchFamily="34" charset="0"/>
              </a:rPr>
              <a:t>th</a:t>
            </a:r>
            <a:r>
              <a:rPr lang="en-US" sz="2400" b="1" dirty="0" smtClean="0">
                <a:solidFill>
                  <a:srgbClr val="FF0000"/>
                </a:solidFill>
                <a:latin typeface="Verdana" pitchFamily="34" charset="0"/>
                <a:ea typeface="Verdana" pitchFamily="34" charset="0"/>
                <a:cs typeface="Verdana" pitchFamily="34" charset="0"/>
              </a:rPr>
              <a:t> Century</a:t>
            </a:r>
            <a:endParaRPr lang="en-US" sz="2400" b="1" dirty="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81000" y="1524000"/>
            <a:ext cx="8458200" cy="5181600"/>
          </a:xfrm>
        </p:spPr>
        <p:txBody>
          <a:bodyPr/>
          <a:lstStyle/>
          <a:p>
            <a:pPr marL="514350" indent="-514350">
              <a:lnSpc>
                <a:spcPct val="150000"/>
              </a:lnSpc>
              <a:buFont typeface="+mj-lt"/>
              <a:buAutoNum type="arabicPeriod"/>
            </a:pPr>
            <a:r>
              <a:rPr lang="en-US" sz="1800" dirty="0" smtClean="0">
                <a:latin typeface="Verdana" pitchFamily="34" charset="0"/>
                <a:ea typeface="Verdana" pitchFamily="34" charset="0"/>
                <a:cs typeface="Verdana" pitchFamily="34" charset="0"/>
              </a:rPr>
              <a:t>Modern Conservatism</a:t>
            </a:r>
          </a:p>
          <a:p>
            <a:pPr marL="514350" indent="-514350">
              <a:lnSpc>
                <a:spcPct val="150000"/>
              </a:lnSpc>
              <a:buFont typeface="+mj-lt"/>
              <a:buAutoNum type="arabicPeriod"/>
            </a:pPr>
            <a:r>
              <a:rPr lang="en-US" sz="1800" dirty="0" smtClean="0">
                <a:latin typeface="Verdana" pitchFamily="34" charset="0"/>
                <a:ea typeface="Verdana" pitchFamily="34" charset="0"/>
                <a:cs typeface="Verdana" pitchFamily="34" charset="0"/>
              </a:rPr>
              <a:t>Liberalism</a:t>
            </a:r>
          </a:p>
          <a:p>
            <a:pPr marL="514350" indent="-514350">
              <a:lnSpc>
                <a:spcPct val="150000"/>
              </a:lnSpc>
              <a:buFont typeface="+mj-lt"/>
              <a:buAutoNum type="arabicPeriod"/>
            </a:pPr>
            <a:r>
              <a:rPr lang="en-US" sz="1800" dirty="0" smtClean="0">
                <a:latin typeface="Verdana" pitchFamily="34" charset="0"/>
                <a:ea typeface="Verdana" pitchFamily="34" charset="0"/>
                <a:cs typeface="Verdana" pitchFamily="34" charset="0"/>
              </a:rPr>
              <a:t>Radical Reformism</a:t>
            </a:r>
          </a:p>
          <a:p>
            <a:pPr marL="514350" indent="-514350">
              <a:lnSpc>
                <a:spcPct val="150000"/>
              </a:lnSpc>
              <a:buFont typeface="+mj-lt"/>
              <a:buAutoNum type="arabicPeriod"/>
            </a:pPr>
            <a:r>
              <a:rPr lang="en-US" sz="1800" dirty="0" smtClean="0">
                <a:latin typeface="Verdana" pitchFamily="34" charset="0"/>
                <a:ea typeface="Verdana" pitchFamily="34" charset="0"/>
                <a:cs typeface="Verdana" pitchFamily="34" charset="0"/>
              </a:rPr>
              <a:t>Utilitarianism</a:t>
            </a:r>
          </a:p>
          <a:p>
            <a:pPr marL="514350" indent="-514350">
              <a:lnSpc>
                <a:spcPct val="150000"/>
              </a:lnSpc>
              <a:buFont typeface="+mj-lt"/>
              <a:buAutoNum type="arabicPeriod"/>
            </a:pPr>
            <a:r>
              <a:rPr lang="en-US" sz="1800" dirty="0" smtClean="0">
                <a:latin typeface="Verdana" pitchFamily="34" charset="0"/>
                <a:ea typeface="Verdana" pitchFamily="34" charset="0"/>
                <a:cs typeface="Verdana" pitchFamily="34" charset="0"/>
              </a:rPr>
              <a:t>Utopian Socialism</a:t>
            </a:r>
          </a:p>
          <a:p>
            <a:pPr marL="514350" indent="-514350">
              <a:lnSpc>
                <a:spcPct val="150000"/>
              </a:lnSpc>
              <a:buFont typeface="+mj-lt"/>
              <a:buAutoNum type="arabicPeriod"/>
            </a:pPr>
            <a:r>
              <a:rPr lang="en-US" sz="1800" dirty="0" smtClean="0">
                <a:latin typeface="Verdana" pitchFamily="34" charset="0"/>
                <a:ea typeface="Verdana" pitchFamily="34" charset="0"/>
                <a:cs typeface="Verdana" pitchFamily="34" charset="0"/>
              </a:rPr>
              <a:t>Reformist Labor Party</a:t>
            </a:r>
          </a:p>
          <a:p>
            <a:pPr marL="514350" indent="-514350">
              <a:lnSpc>
                <a:spcPct val="150000"/>
              </a:lnSpc>
              <a:buFont typeface="+mj-lt"/>
              <a:buAutoNum type="arabicPeriod"/>
            </a:pPr>
            <a:r>
              <a:rPr lang="en-US" sz="1800" dirty="0" smtClean="0">
                <a:latin typeface="Verdana" pitchFamily="34" charset="0"/>
                <a:ea typeface="Verdana" pitchFamily="34" charset="0"/>
                <a:cs typeface="Verdana" pitchFamily="34" charset="0"/>
              </a:rPr>
              <a:t>Feminism</a:t>
            </a:r>
          </a:p>
          <a:p>
            <a:pPr marL="514350" indent="-514350">
              <a:lnSpc>
                <a:spcPct val="150000"/>
              </a:lnSpc>
              <a:buFont typeface="+mj-lt"/>
              <a:buAutoNum type="arabicPeriod"/>
            </a:pPr>
            <a:r>
              <a:rPr lang="en-US" sz="1800" dirty="0" err="1" smtClean="0">
                <a:latin typeface="Verdana" pitchFamily="34" charset="0"/>
                <a:ea typeface="Verdana" pitchFamily="34" charset="0"/>
                <a:cs typeface="Verdana" pitchFamily="34" charset="0"/>
              </a:rPr>
              <a:t>Marginalised</a:t>
            </a:r>
            <a:r>
              <a:rPr lang="en-US" sz="1800" dirty="0" smtClean="0">
                <a:latin typeface="Verdana" pitchFamily="34" charset="0"/>
                <a:ea typeface="Verdana" pitchFamily="34" charset="0"/>
                <a:cs typeface="Verdana" pitchFamily="34" charset="0"/>
              </a:rPr>
              <a:t> Communism</a:t>
            </a:r>
          </a:p>
          <a:p>
            <a:pPr marL="514350" indent="-514350">
              <a:lnSpc>
                <a:spcPct val="150000"/>
              </a:lnSpc>
              <a:buFont typeface="+mj-lt"/>
              <a:buAutoNum type="arabicPeriod"/>
            </a:pPr>
            <a:endParaRPr lang="en-US" sz="1800" dirty="0" smtClean="0">
              <a:latin typeface="Verdana" pitchFamily="34" charset="0"/>
              <a:ea typeface="Verdana" pitchFamily="34" charset="0"/>
              <a:cs typeface="Verdana" pitchFamily="34" charset="0"/>
            </a:endParaRPr>
          </a:p>
          <a:p>
            <a:pPr marL="514350" indent="-514350">
              <a:lnSpc>
                <a:spcPct val="150000"/>
              </a:lnSpc>
              <a:buNone/>
            </a:pPr>
            <a:r>
              <a:rPr lang="en-US" sz="1800" dirty="0" smtClean="0">
                <a:solidFill>
                  <a:srgbClr val="FF0000"/>
                </a:solidFill>
                <a:latin typeface="Verdana" pitchFamily="34" charset="0"/>
                <a:ea typeface="Verdana" pitchFamily="34" charset="0"/>
                <a:cs typeface="Verdana" pitchFamily="34" charset="0"/>
              </a:rPr>
              <a:t>                                                           Benjamin Disraeli: Proponent 						     of Reformist Conservatism</a:t>
            </a:r>
          </a:p>
        </p:txBody>
      </p:sp>
      <p:sp>
        <p:nvSpPr>
          <p:cNvPr id="4" name="Slide Number Placeholder 3"/>
          <p:cNvSpPr>
            <a:spLocks noGrp="1"/>
          </p:cNvSpPr>
          <p:nvPr>
            <p:ph type="sldNum" sz="quarter" idx="12"/>
          </p:nvPr>
        </p:nvSpPr>
        <p:spPr/>
        <p:txBody>
          <a:bodyPr/>
          <a:lstStyle/>
          <a:p>
            <a:pPr>
              <a:defRPr/>
            </a:pPr>
            <a:fld id="{818A5765-F390-40C2-B283-2B3E72C4CF6A}" type="slidenum">
              <a:rPr lang="en-US" smtClean="0"/>
              <a:pPr>
                <a:defRPr/>
              </a:pPr>
              <a:t>22</a:t>
            </a:fld>
            <a:endParaRPr lang="en-US"/>
          </a:p>
        </p:txBody>
      </p:sp>
      <p:pic>
        <p:nvPicPr>
          <p:cNvPr id="5" name="Picture 4" descr="Image result for disraeli"/>
          <p:cNvPicPr/>
          <p:nvPr/>
        </p:nvPicPr>
        <p:blipFill>
          <a:blip r:embed="rId2"/>
          <a:srcRect/>
          <a:stretch>
            <a:fillRect/>
          </a:stretch>
        </p:blipFill>
        <p:spPr bwMode="auto">
          <a:xfrm>
            <a:off x="5486400" y="3124200"/>
            <a:ext cx="32004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381000" y="304800"/>
            <a:ext cx="8382000" cy="4572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Liberal Demands in Late 18</a:t>
            </a:r>
            <a:r>
              <a:rPr lang="en-US" sz="2400" b="1" baseline="30000" dirty="0" smtClean="0">
                <a:solidFill>
                  <a:srgbClr val="FF0000"/>
                </a:solidFill>
                <a:latin typeface="Verdana" pitchFamily="34" charset="0"/>
                <a:ea typeface="Verdana" pitchFamily="34" charset="0"/>
                <a:cs typeface="Verdana" pitchFamily="34" charset="0"/>
              </a:rPr>
              <a:t>th</a:t>
            </a:r>
            <a:r>
              <a:rPr lang="en-US" sz="2400" b="1" dirty="0" smtClean="0">
                <a:solidFill>
                  <a:srgbClr val="FF0000"/>
                </a:solidFill>
                <a:latin typeface="Verdana" pitchFamily="34" charset="0"/>
                <a:ea typeface="Verdana" pitchFamily="34" charset="0"/>
                <a:cs typeface="Verdana" pitchFamily="34" charset="0"/>
              </a:rPr>
              <a:t> Century Britain</a:t>
            </a:r>
          </a:p>
        </p:txBody>
      </p:sp>
      <p:sp>
        <p:nvSpPr>
          <p:cNvPr id="3" name="Subtitle 2"/>
          <p:cNvSpPr>
            <a:spLocks noGrp="1"/>
          </p:cNvSpPr>
          <p:nvPr>
            <p:ph type="subTitle" idx="1"/>
          </p:nvPr>
        </p:nvSpPr>
        <p:spPr>
          <a:xfrm>
            <a:off x="304800" y="838200"/>
            <a:ext cx="8534400" cy="5652700"/>
          </a:xfrm>
        </p:spPr>
        <p:txBody>
          <a:bodyPr rtlCol="0">
            <a:noAutofit/>
          </a:bodyPr>
          <a:lstStyle/>
          <a:p>
            <a:pPr marL="514350" indent="-514350" algn="just" fontAlgn="auto">
              <a:lnSpc>
                <a:spcPct val="150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Checks on Monarchical Influence in </a:t>
            </a:r>
            <a:r>
              <a:rPr lang="en-US" sz="1800" dirty="0" err="1" smtClean="0">
                <a:solidFill>
                  <a:schemeClr val="tx1"/>
                </a:solidFill>
                <a:latin typeface="Verdana" pitchFamily="34" charset="0"/>
                <a:ea typeface="Verdana" pitchFamily="34" charset="0"/>
                <a:cs typeface="Verdana" pitchFamily="34" charset="0"/>
              </a:rPr>
              <a:t>Gover</a:t>
            </a:r>
            <a:r>
              <a:rPr lang="en-US" sz="1800" dirty="0" smtClean="0">
                <a:solidFill>
                  <a:schemeClr val="tx1"/>
                </a:solidFill>
                <a:latin typeface="Verdana" pitchFamily="34" charset="0"/>
                <a:ea typeface="Verdana" pitchFamily="34" charset="0"/>
                <a:cs typeface="Verdana" pitchFamily="34" charset="0"/>
              </a:rPr>
              <a:t>- </a:t>
            </a:r>
            <a:r>
              <a:rPr lang="en-US" sz="1800" dirty="0" err="1" smtClean="0">
                <a:solidFill>
                  <a:schemeClr val="tx1"/>
                </a:solidFill>
                <a:latin typeface="Verdana" pitchFamily="34" charset="0"/>
                <a:ea typeface="Verdana" pitchFamily="34" charset="0"/>
                <a:cs typeface="Verdana" pitchFamily="34" charset="0"/>
              </a:rPr>
              <a:t>nment</a:t>
            </a:r>
            <a:endParaRPr lang="en-US" sz="1800" dirty="0" smtClean="0">
              <a:solidFill>
                <a:schemeClr val="tx1"/>
              </a:solidFill>
              <a:latin typeface="Verdana" pitchFamily="34" charset="0"/>
              <a:ea typeface="Verdana" pitchFamily="34" charset="0"/>
              <a:cs typeface="Verdana" pitchFamily="34" charset="0"/>
            </a:endParaRPr>
          </a:p>
          <a:p>
            <a:pPr marL="514350" indent="-514350" algn="just" fontAlgn="auto">
              <a:lnSpc>
                <a:spcPct val="150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Guarantees for Free Press and Safeguards against Arbitrary Arrests </a:t>
            </a:r>
          </a:p>
          <a:p>
            <a:pPr marL="514350" indent="-514350" algn="just" fontAlgn="auto">
              <a:lnSpc>
                <a:spcPct val="150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Elected House of Commons’ Control on the Executive’s Spending</a:t>
            </a:r>
          </a:p>
          <a:p>
            <a:pPr marL="514350" indent="-514350" algn="just" fontAlgn="auto">
              <a:lnSpc>
                <a:spcPct val="150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Free Trade Measures including Tariffs Reduction and Abolition of Monopolies</a:t>
            </a:r>
          </a:p>
          <a:p>
            <a:pPr marL="514350" indent="-514350" algn="just" fontAlgn="auto">
              <a:lnSpc>
                <a:spcPct val="150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Greater Representation for New Industrial </a:t>
            </a:r>
          </a:p>
          <a:p>
            <a:pPr algn="just" fontAlgn="auto">
              <a:lnSpc>
                <a:spcPct val="150000"/>
              </a:lnSpc>
              <a:spcAft>
                <a:spcPts val="0"/>
              </a:spcAft>
              <a:tabLst>
                <a:tab pos="51276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Centers and </a:t>
            </a:r>
            <a:r>
              <a:rPr lang="en-US" sz="1800" dirty="0" err="1" smtClean="0">
                <a:solidFill>
                  <a:schemeClr val="tx1"/>
                </a:solidFill>
                <a:latin typeface="Verdana" pitchFamily="34" charset="0"/>
                <a:ea typeface="Verdana" pitchFamily="34" charset="0"/>
                <a:cs typeface="Verdana" pitchFamily="34" charset="0"/>
              </a:rPr>
              <a:t>Extention</a:t>
            </a:r>
            <a:r>
              <a:rPr lang="en-US" sz="1800" dirty="0" smtClean="0">
                <a:solidFill>
                  <a:schemeClr val="tx1"/>
                </a:solidFill>
                <a:latin typeface="Verdana" pitchFamily="34" charset="0"/>
                <a:ea typeface="Verdana" pitchFamily="34" charset="0"/>
                <a:cs typeface="Verdana" pitchFamily="34" charset="0"/>
              </a:rPr>
              <a:t> of Franchise to </a:t>
            </a:r>
          </a:p>
          <a:p>
            <a:pPr algn="just" fontAlgn="auto">
              <a:lnSpc>
                <a:spcPct val="150000"/>
              </a:lnSpc>
              <a:spcAft>
                <a:spcPts val="0"/>
              </a:spcAft>
              <a:tabLst>
                <a:tab pos="51276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Non –Aristocratic Elites Also</a:t>
            </a:r>
          </a:p>
          <a:p>
            <a:pPr algn="just" fontAlgn="auto">
              <a:lnSpc>
                <a:spcPct val="150000"/>
              </a:lnSpc>
              <a:spcAft>
                <a:spcPts val="0"/>
              </a:spcAft>
              <a:tabLst>
                <a:tab pos="512763" algn="l"/>
              </a:tabLst>
              <a:defRPr/>
            </a:pPr>
            <a:r>
              <a:rPr lang="en-US" sz="1800" dirty="0" smtClean="0">
                <a:solidFill>
                  <a:schemeClr val="tx1"/>
                </a:solidFill>
                <a:latin typeface="Verdana" pitchFamily="34" charset="0"/>
                <a:ea typeface="Verdana" pitchFamily="34" charset="0"/>
                <a:cs typeface="Verdana" pitchFamily="34" charset="0"/>
              </a:rPr>
              <a:t>6.	Increased ‘Disciplining’ of the Poor </a:t>
            </a:r>
          </a:p>
          <a:p>
            <a:pPr algn="just" fontAlgn="auto">
              <a:lnSpc>
                <a:spcPct val="150000"/>
              </a:lnSpc>
              <a:spcAft>
                <a:spcPts val="0"/>
              </a:spcAft>
              <a:tabLst>
                <a:tab pos="512763" algn="l"/>
              </a:tabLst>
              <a:defRPr/>
            </a:pPr>
            <a:r>
              <a:rPr lang="en-US" sz="1800" dirty="0" smtClean="0">
                <a:solidFill>
                  <a:schemeClr val="tx1"/>
                </a:solidFill>
                <a:latin typeface="Verdana" pitchFamily="34" charset="0"/>
                <a:ea typeface="Verdana" pitchFamily="34" charset="0"/>
                <a:cs typeface="Verdana" pitchFamily="34" charset="0"/>
              </a:rPr>
              <a:t>	Specially with Regard to </a:t>
            </a:r>
          </a:p>
          <a:p>
            <a:pPr algn="just" fontAlgn="auto">
              <a:lnSpc>
                <a:spcPct val="150000"/>
              </a:lnSpc>
              <a:spcAft>
                <a:spcPts val="0"/>
              </a:spcAft>
              <a:tabLst>
                <a:tab pos="51276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Unemployment Relief, Irreligion, </a:t>
            </a:r>
          </a:p>
          <a:p>
            <a:pPr algn="just" fontAlgn="auto">
              <a:lnSpc>
                <a:spcPct val="150000"/>
              </a:lnSpc>
              <a:spcAft>
                <a:spcPts val="0"/>
              </a:spcAft>
              <a:tabLst>
                <a:tab pos="51276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Alcoholism and Education</a:t>
            </a:r>
            <a:endParaRPr lang="en-US" sz="2000" dirty="0" smtClean="0">
              <a:solidFill>
                <a:schemeClr val="tx1"/>
              </a:solidFill>
              <a:latin typeface="Verdana" pitchFamily="34" charset="0"/>
              <a:ea typeface="Verdana" pitchFamily="34" charset="0"/>
              <a:cs typeface="Verdana" pitchFamily="34" charset="0"/>
            </a:endParaRPr>
          </a:p>
        </p:txBody>
      </p:sp>
      <p:pic>
        <p:nvPicPr>
          <p:cNvPr id="4" name="Picture 4187" descr="adam_smith"/>
          <p:cNvPicPr>
            <a:picLocks noChangeAspect="1" noChangeArrowheads="1"/>
          </p:cNvPicPr>
          <p:nvPr/>
        </p:nvPicPr>
        <p:blipFill>
          <a:blip r:embed="rId3"/>
          <a:srcRect/>
          <a:stretch>
            <a:fillRect/>
          </a:stretch>
        </p:blipFill>
        <p:spPr bwMode="auto">
          <a:xfrm>
            <a:off x="6019800" y="3139409"/>
            <a:ext cx="2829264" cy="3136792"/>
          </a:xfrm>
          <a:prstGeom prst="rect">
            <a:avLst/>
          </a:prstGeom>
          <a:noFill/>
          <a:ln w="9525">
            <a:noFill/>
            <a:miter lim="800000"/>
            <a:headEnd/>
            <a:tailEnd/>
          </a:ln>
        </p:spPr>
      </p:pic>
      <p:sp>
        <p:nvSpPr>
          <p:cNvPr id="5" name="Rectangle 3"/>
          <p:cNvSpPr>
            <a:spLocks noChangeArrowheads="1"/>
          </p:cNvSpPr>
          <p:nvPr/>
        </p:nvSpPr>
        <p:spPr bwMode="auto">
          <a:xfrm>
            <a:off x="6019800" y="6352401"/>
            <a:ext cx="2773846" cy="276999"/>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Adam </a:t>
            </a:r>
            <a:r>
              <a:rPr lang="en-US" sz="1200" b="1" dirty="0">
                <a:solidFill>
                  <a:srgbClr val="FF0000"/>
                </a:solidFill>
                <a:latin typeface="Verdana" pitchFamily="34" charset="0"/>
                <a:ea typeface="Calibri" pitchFamily="34" charset="0"/>
                <a:cs typeface="Mangal" pitchFamily="2"/>
              </a:rPr>
              <a:t>Smith</a:t>
            </a:r>
            <a:endParaRPr lang="en-IN" sz="12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304800" y="228600"/>
            <a:ext cx="8610600" cy="10668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Radical Demands Championed by Early Working Class Leaders and Middle Class Reformers</a:t>
            </a:r>
          </a:p>
        </p:txBody>
      </p:sp>
      <p:sp>
        <p:nvSpPr>
          <p:cNvPr id="3" name="Subtitle 2"/>
          <p:cNvSpPr>
            <a:spLocks noGrp="1"/>
          </p:cNvSpPr>
          <p:nvPr>
            <p:ph type="subTitle" idx="1"/>
          </p:nvPr>
        </p:nvSpPr>
        <p:spPr>
          <a:xfrm>
            <a:off x="228600" y="1371600"/>
            <a:ext cx="8610600" cy="4267200"/>
          </a:xfrm>
        </p:spPr>
        <p:txBody>
          <a:bodyPr rtlCol="0">
            <a:normAutofit fontScale="92500" lnSpcReduction="10000"/>
          </a:bodyPr>
          <a:lstStyle/>
          <a:p>
            <a:pPr marL="514350" indent="-514350" algn="just" fontAlgn="auto">
              <a:lnSpc>
                <a:spcPct val="1500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Abolition of Slavery and Liberation for the American Colonies</a:t>
            </a:r>
          </a:p>
          <a:p>
            <a:pPr marL="514350" indent="-514350" algn="just" fontAlgn="auto">
              <a:lnSpc>
                <a:spcPct val="1500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Universal Male Franchise</a:t>
            </a:r>
          </a:p>
          <a:p>
            <a:pPr marL="514350" indent="-514350" algn="just" fontAlgn="auto">
              <a:lnSpc>
                <a:spcPct val="1500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Utilitarian Reforms in Penal Codes, Poor Relief, Factory Laws, Health and Education etc.</a:t>
            </a:r>
          </a:p>
          <a:p>
            <a:pPr marL="514350" indent="-514350" algn="just" fontAlgn="auto">
              <a:lnSpc>
                <a:spcPct val="1500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Abolition of Monarchy as well as the House of Lords</a:t>
            </a:r>
          </a:p>
          <a:p>
            <a:pPr marL="514350" indent="-514350" algn="just" fontAlgn="auto">
              <a:lnSpc>
                <a:spcPct val="1500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Workers’ Partnership in Management and Profits</a:t>
            </a:r>
          </a:p>
          <a:p>
            <a:pPr marL="514350" indent="-514350" algn="just" fontAlgn="auto">
              <a:lnSpc>
                <a:spcPct val="1500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Setting up of New Egalitarian Communities and </a:t>
            </a:r>
          </a:p>
          <a:p>
            <a:pPr algn="just" fontAlgn="auto">
              <a:lnSpc>
                <a:spcPct val="1500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Workers’ Cooperatives</a:t>
            </a:r>
          </a:p>
          <a:p>
            <a:pPr algn="just" fontAlgn="auto">
              <a:lnSpc>
                <a:spcPct val="1500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7.	Voting Right for Women Championed by a </a:t>
            </a:r>
          </a:p>
          <a:p>
            <a:pPr algn="just" fontAlgn="auto">
              <a:lnSpc>
                <a:spcPct val="1500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	Few Feminists before the Suffragette Movement</a:t>
            </a:r>
          </a:p>
          <a:p>
            <a:pPr marL="514350" indent="-514350" algn="just" fontAlgn="auto">
              <a:lnSpc>
                <a:spcPct val="150000"/>
              </a:lnSpc>
              <a:spcAft>
                <a:spcPts val="0"/>
              </a:spcAft>
              <a:buFont typeface="Arial" pitchFamily="34" charset="0"/>
              <a:buAutoNum type="arabicPeriod"/>
              <a:tabLst>
                <a:tab pos="457200" algn="l"/>
              </a:tabLst>
              <a:defRPr/>
            </a:pPr>
            <a:endParaRPr lang="en-US" sz="1800" dirty="0">
              <a:solidFill>
                <a:schemeClr val="tx1"/>
              </a:solidFill>
            </a:endParaRPr>
          </a:p>
        </p:txBody>
      </p:sp>
      <p:pic>
        <p:nvPicPr>
          <p:cNvPr id="4" name="Picture 4190" descr="John_Wesley"/>
          <p:cNvPicPr>
            <a:picLocks noChangeAspect="1" noChangeArrowheads="1"/>
          </p:cNvPicPr>
          <p:nvPr/>
        </p:nvPicPr>
        <p:blipFill>
          <a:blip r:embed="rId3"/>
          <a:srcRect/>
          <a:stretch>
            <a:fillRect/>
          </a:stretch>
        </p:blipFill>
        <p:spPr bwMode="auto">
          <a:xfrm>
            <a:off x="6477000" y="3352800"/>
            <a:ext cx="2438400" cy="2902857"/>
          </a:xfrm>
          <a:prstGeom prst="rect">
            <a:avLst/>
          </a:prstGeom>
          <a:noFill/>
          <a:ln w="9525">
            <a:noFill/>
            <a:miter lim="800000"/>
            <a:headEnd/>
            <a:tailEnd/>
          </a:ln>
        </p:spPr>
      </p:pic>
      <p:sp>
        <p:nvSpPr>
          <p:cNvPr id="5" name="Rectangle 3"/>
          <p:cNvSpPr>
            <a:spLocks noChangeArrowheads="1"/>
          </p:cNvSpPr>
          <p:nvPr/>
        </p:nvSpPr>
        <p:spPr bwMode="auto">
          <a:xfrm>
            <a:off x="6499354" y="6255657"/>
            <a:ext cx="2416046" cy="461665"/>
          </a:xfrm>
          <a:prstGeom prst="rect">
            <a:avLst/>
          </a:prstGeom>
          <a:noFill/>
          <a:ln w="9525">
            <a:noFill/>
            <a:miter lim="800000"/>
            <a:headEnd/>
            <a:tailEnd/>
          </a:ln>
        </p:spPr>
        <p:txBody>
          <a:bodyPr wrap="none">
            <a:spAutoFit/>
          </a:bodyPr>
          <a:lstStyle/>
          <a:p>
            <a:pPr algn="ctr"/>
            <a:r>
              <a:rPr lang="en-US" sz="1200" b="1" dirty="0" smtClean="0">
                <a:solidFill>
                  <a:srgbClr val="FF0000"/>
                </a:solidFill>
                <a:latin typeface="Verdana" pitchFamily="34" charset="0"/>
                <a:ea typeface="Calibri" pitchFamily="34" charset="0"/>
                <a:cs typeface="Mangal" pitchFamily="2"/>
              </a:rPr>
              <a:t>John </a:t>
            </a:r>
            <a:r>
              <a:rPr lang="en-US" sz="1200" b="1" dirty="0">
                <a:solidFill>
                  <a:srgbClr val="FF0000"/>
                </a:solidFill>
                <a:latin typeface="Verdana" pitchFamily="34" charset="0"/>
                <a:ea typeface="Calibri" pitchFamily="34" charset="0"/>
                <a:cs typeface="Mangal" pitchFamily="2"/>
              </a:rPr>
              <a:t>Wesley: </a:t>
            </a:r>
          </a:p>
          <a:p>
            <a:r>
              <a:rPr lang="en-US" sz="1200" b="1" dirty="0">
                <a:solidFill>
                  <a:srgbClr val="FF0000"/>
                </a:solidFill>
                <a:latin typeface="Verdana" pitchFamily="34" charset="0"/>
                <a:ea typeface="Calibri" pitchFamily="34" charset="0"/>
                <a:cs typeface="Mangal" pitchFamily="2"/>
              </a:rPr>
              <a:t>  Proponent of Methodism</a:t>
            </a:r>
            <a:endParaRPr lang="en-IN" sz="12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381000" y="152400"/>
            <a:ext cx="8382000" cy="5334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Major Working Class Movements in Britain</a:t>
            </a:r>
          </a:p>
        </p:txBody>
      </p:sp>
      <p:sp>
        <p:nvSpPr>
          <p:cNvPr id="44035" name="Subtitle 2"/>
          <p:cNvSpPr>
            <a:spLocks noGrp="1"/>
          </p:cNvSpPr>
          <p:nvPr>
            <p:ph type="subTitle" idx="1"/>
          </p:nvPr>
        </p:nvSpPr>
        <p:spPr>
          <a:xfrm>
            <a:off x="304800" y="761999"/>
            <a:ext cx="8458200" cy="5777299"/>
          </a:xfrm>
        </p:spPr>
        <p:txBody>
          <a:bodyPr/>
          <a:lstStyle/>
          <a:p>
            <a:pPr marL="514350" indent="-514350" algn="just">
              <a:lnSpc>
                <a:spcPts val="2600"/>
              </a:lnSpc>
              <a:buFont typeface="Arial" charset="0"/>
              <a:buAutoNum type="arabicPeriod"/>
              <a:tabLst>
                <a:tab pos="457200" algn="l"/>
              </a:tabLst>
            </a:pPr>
            <a:r>
              <a:rPr lang="en-US" sz="1800" dirty="0" smtClean="0">
                <a:solidFill>
                  <a:schemeClr val="tx1"/>
                </a:solidFill>
                <a:latin typeface="Verdana" pitchFamily="34" charset="0"/>
                <a:ea typeface="Verdana" pitchFamily="34" charset="0"/>
                <a:cs typeface="Verdana" pitchFamily="34" charset="0"/>
              </a:rPr>
              <a:t>Food Riots against High Prices and Profiteering </a:t>
            </a:r>
          </a:p>
          <a:p>
            <a:pPr marL="514350" indent="-514350" algn="just">
              <a:lnSpc>
                <a:spcPts val="2600"/>
              </a:lnSpc>
              <a:buFont typeface="Arial" charset="0"/>
              <a:buAutoNum type="arabicPeriod"/>
              <a:tabLst>
                <a:tab pos="457200" algn="l"/>
              </a:tabLst>
            </a:pPr>
            <a:r>
              <a:rPr lang="en-US" sz="1800" dirty="0" err="1" smtClean="0">
                <a:solidFill>
                  <a:schemeClr val="tx1"/>
                </a:solidFill>
                <a:latin typeface="Verdana" pitchFamily="34" charset="0"/>
                <a:ea typeface="Verdana" pitchFamily="34" charset="0"/>
                <a:cs typeface="Verdana" pitchFamily="34" charset="0"/>
              </a:rPr>
              <a:t>Luddism</a:t>
            </a:r>
            <a:r>
              <a:rPr lang="en-US" sz="1800" dirty="0" smtClean="0">
                <a:solidFill>
                  <a:schemeClr val="tx1"/>
                </a:solidFill>
                <a:latin typeface="Verdana" pitchFamily="34" charset="0"/>
                <a:ea typeface="Verdana" pitchFamily="34" charset="0"/>
                <a:cs typeface="Verdana" pitchFamily="34" charset="0"/>
              </a:rPr>
              <a:t> or Attacks on New Machinery by Jobless</a:t>
            </a:r>
          </a:p>
          <a:p>
            <a:pPr marL="514350" indent="-514350" algn="just">
              <a:lnSpc>
                <a:spcPts val="2600"/>
              </a:lnSpc>
              <a:buFont typeface="Arial" charset="0"/>
              <a:buAutoNum type="arabicPeriod"/>
              <a:tabLst>
                <a:tab pos="457200" algn="l"/>
              </a:tabLst>
            </a:pPr>
            <a:r>
              <a:rPr lang="en-US" sz="1800" dirty="0" smtClean="0">
                <a:solidFill>
                  <a:schemeClr val="tx1"/>
                </a:solidFill>
                <a:latin typeface="Verdana" pitchFamily="34" charset="0"/>
                <a:ea typeface="Verdana" pitchFamily="34" charset="0"/>
                <a:cs typeface="Verdana" pitchFamily="34" charset="0"/>
              </a:rPr>
              <a:t>Friendly Societies and Cooperatives for Self Help</a:t>
            </a:r>
          </a:p>
          <a:p>
            <a:pPr marL="514350" indent="-514350" algn="just">
              <a:lnSpc>
                <a:spcPts val="2600"/>
              </a:lnSpc>
              <a:buFont typeface="Arial" charset="0"/>
              <a:buAutoNum type="arabicPeriod"/>
              <a:tabLst>
                <a:tab pos="457200" algn="l"/>
              </a:tabLst>
            </a:pPr>
            <a:r>
              <a:rPr lang="en-US" sz="1800" dirty="0" smtClean="0">
                <a:solidFill>
                  <a:schemeClr val="tx1"/>
                </a:solidFill>
                <a:latin typeface="Verdana" pitchFamily="34" charset="0"/>
                <a:ea typeface="Verdana" pitchFamily="34" charset="0"/>
                <a:cs typeface="Verdana" pitchFamily="34" charset="0"/>
              </a:rPr>
              <a:t>Early (Unrecognized) Trade Unions and Strikes</a:t>
            </a:r>
          </a:p>
          <a:p>
            <a:pPr marL="514350" indent="-514350" algn="just">
              <a:lnSpc>
                <a:spcPts val="2600"/>
              </a:lnSpc>
              <a:buFont typeface="Arial" charset="0"/>
              <a:buAutoNum type="arabicPeriod"/>
              <a:tabLst>
                <a:tab pos="457200" algn="l"/>
              </a:tabLst>
            </a:pPr>
            <a:r>
              <a:rPr lang="en-US" sz="1800" dirty="0" smtClean="0">
                <a:solidFill>
                  <a:schemeClr val="tx1"/>
                </a:solidFill>
                <a:latin typeface="Verdana" pitchFamily="34" charset="0"/>
                <a:ea typeface="Verdana" pitchFamily="34" charset="0"/>
                <a:cs typeface="Verdana" pitchFamily="34" charset="0"/>
              </a:rPr>
              <a:t>Utopian Socialist Experiments</a:t>
            </a:r>
          </a:p>
          <a:p>
            <a:pPr marL="514350" indent="-514350" algn="just">
              <a:lnSpc>
                <a:spcPts val="2600"/>
              </a:lnSpc>
              <a:buFont typeface="Arial" charset="0"/>
              <a:buAutoNum type="arabicPeriod"/>
              <a:tabLst>
                <a:tab pos="457200" algn="l"/>
              </a:tabLst>
            </a:pPr>
            <a:r>
              <a:rPr lang="en-US" sz="1800" dirty="0" smtClean="0">
                <a:solidFill>
                  <a:schemeClr val="tx1"/>
                </a:solidFill>
                <a:latin typeface="Verdana" pitchFamily="34" charset="0"/>
                <a:ea typeface="Verdana" pitchFamily="34" charset="0"/>
                <a:cs typeface="Verdana" pitchFamily="34" charset="0"/>
              </a:rPr>
              <a:t>Revolutionary Societies and</a:t>
            </a:r>
          </a:p>
          <a:p>
            <a:pPr algn="just">
              <a:lnSpc>
                <a:spcPts val="2600"/>
              </a:lnSpc>
              <a:tabLst>
                <a:tab pos="457200" algn="l"/>
              </a:tabLst>
            </a:pPr>
            <a:r>
              <a:rPr lang="en-US" sz="1800" dirty="0">
                <a:solidFill>
                  <a:schemeClr val="tx1"/>
                </a:solidFill>
                <a:latin typeface="Verdana" pitchFamily="34" charset="0"/>
                <a:ea typeface="Verdana" pitchFamily="34" charset="0"/>
                <a:cs typeface="Verdana" pitchFamily="34" charset="0"/>
              </a:rPr>
              <a:t>	</a:t>
            </a:r>
            <a:r>
              <a:rPr lang="en-US" sz="1800" dirty="0" err="1" smtClean="0">
                <a:solidFill>
                  <a:schemeClr val="tx1"/>
                </a:solidFill>
                <a:latin typeface="Verdana" pitchFamily="34" charset="0"/>
                <a:ea typeface="Verdana" pitchFamily="34" charset="0"/>
                <a:cs typeface="Verdana" pitchFamily="34" charset="0"/>
              </a:rPr>
              <a:t>Orgnaisations</a:t>
            </a:r>
            <a:r>
              <a:rPr lang="en-US" sz="1800" dirty="0" smtClean="0">
                <a:solidFill>
                  <a:schemeClr val="tx1"/>
                </a:solidFill>
                <a:latin typeface="Verdana" pitchFamily="34" charset="0"/>
                <a:ea typeface="Verdana" pitchFamily="34" charset="0"/>
                <a:cs typeface="Verdana" pitchFamily="34" charset="0"/>
              </a:rPr>
              <a:t> such as the </a:t>
            </a:r>
          </a:p>
          <a:p>
            <a:pPr algn="just">
              <a:lnSpc>
                <a:spcPts val="2600"/>
              </a:lnSpc>
              <a:tabLst>
                <a:tab pos="457200"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International Working Men’s </a:t>
            </a:r>
          </a:p>
          <a:p>
            <a:pPr algn="just">
              <a:lnSpc>
                <a:spcPts val="2600"/>
              </a:lnSpc>
              <a:tabLst>
                <a:tab pos="457200"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Association</a:t>
            </a:r>
          </a:p>
          <a:p>
            <a:pPr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7.	Chartist Movement</a:t>
            </a:r>
          </a:p>
          <a:p>
            <a:pPr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8.	New Unionism by Unskilled </a:t>
            </a:r>
          </a:p>
          <a:p>
            <a:pPr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	Workers and their Own Leaders</a:t>
            </a:r>
          </a:p>
          <a:p>
            <a:pPr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9.	Formation of the Labor Party </a:t>
            </a:r>
          </a:p>
          <a:p>
            <a:pPr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10.	</a:t>
            </a:r>
            <a:r>
              <a:rPr lang="en-US" sz="1800" dirty="0" err="1" smtClean="0">
                <a:solidFill>
                  <a:schemeClr val="tx1"/>
                </a:solidFill>
                <a:latin typeface="Verdana" pitchFamily="34" charset="0"/>
                <a:ea typeface="Verdana" pitchFamily="34" charset="0"/>
                <a:cs typeface="Verdana" pitchFamily="34" charset="0"/>
              </a:rPr>
              <a:t>Marginalisation</a:t>
            </a:r>
            <a:r>
              <a:rPr lang="en-US" sz="1800" dirty="0" smtClean="0">
                <a:solidFill>
                  <a:schemeClr val="tx1"/>
                </a:solidFill>
                <a:latin typeface="Verdana" pitchFamily="34" charset="0"/>
                <a:ea typeface="Verdana" pitchFamily="34" charset="0"/>
                <a:cs typeface="Verdana" pitchFamily="34" charset="0"/>
              </a:rPr>
              <a:t> of Revolutionary </a:t>
            </a:r>
          </a:p>
          <a:p>
            <a:pPr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	</a:t>
            </a:r>
            <a:r>
              <a:rPr lang="en-US" sz="1800" dirty="0" err="1" smtClean="0">
                <a:solidFill>
                  <a:schemeClr val="tx1"/>
                </a:solidFill>
                <a:latin typeface="Verdana" pitchFamily="34" charset="0"/>
                <a:ea typeface="Verdana" pitchFamily="34" charset="0"/>
                <a:cs typeface="Verdana" pitchFamily="34" charset="0"/>
              </a:rPr>
              <a:t>Organisations</a:t>
            </a:r>
            <a:endParaRPr lang="en-US" sz="1800" dirty="0" smtClean="0">
              <a:solidFill>
                <a:schemeClr val="tx1"/>
              </a:solidFill>
              <a:latin typeface="Verdana" pitchFamily="34" charset="0"/>
              <a:ea typeface="Verdana" pitchFamily="34" charset="0"/>
              <a:cs typeface="Verdana" pitchFamily="34" charset="0"/>
            </a:endParaRPr>
          </a:p>
        </p:txBody>
      </p:sp>
      <p:pic>
        <p:nvPicPr>
          <p:cNvPr id="4" name="Picture 4195" descr="luddites"/>
          <p:cNvPicPr>
            <a:picLocks noChangeAspect="1" noChangeArrowheads="1"/>
          </p:cNvPicPr>
          <p:nvPr/>
        </p:nvPicPr>
        <p:blipFill>
          <a:blip r:embed="rId3"/>
          <a:srcRect/>
          <a:stretch>
            <a:fillRect/>
          </a:stretch>
        </p:blipFill>
        <p:spPr bwMode="auto">
          <a:xfrm>
            <a:off x="5562600" y="3352800"/>
            <a:ext cx="3189577" cy="2603929"/>
          </a:xfrm>
          <a:prstGeom prst="rect">
            <a:avLst/>
          </a:prstGeom>
          <a:noFill/>
          <a:ln w="9525">
            <a:noFill/>
            <a:miter lim="800000"/>
            <a:headEnd/>
            <a:tailEnd/>
          </a:ln>
        </p:spPr>
      </p:pic>
      <p:sp>
        <p:nvSpPr>
          <p:cNvPr id="5" name="Rectangle 3"/>
          <p:cNvSpPr>
            <a:spLocks noChangeArrowheads="1"/>
          </p:cNvSpPr>
          <p:nvPr/>
        </p:nvSpPr>
        <p:spPr bwMode="auto">
          <a:xfrm>
            <a:off x="4953000" y="6096000"/>
            <a:ext cx="3799177" cy="276999"/>
          </a:xfrm>
          <a:prstGeom prst="rect">
            <a:avLst/>
          </a:prstGeom>
          <a:noFill/>
          <a:ln w="9525">
            <a:noFill/>
            <a:miter lim="800000"/>
            <a:headEnd/>
            <a:tailEnd/>
          </a:ln>
        </p:spPr>
        <p:txBody>
          <a:bodyPr wrap="square">
            <a:spAutoFit/>
          </a:bodyPr>
          <a:lstStyle/>
          <a:p>
            <a:pPr algn="ctr"/>
            <a:r>
              <a:rPr lang="hi-IN" sz="1200" b="1" dirty="0" smtClean="0">
                <a:solidFill>
                  <a:srgbClr val="FF0000"/>
                </a:solidFill>
                <a:latin typeface="Verdana" pitchFamily="34" charset="0"/>
                <a:ea typeface="Verdana" pitchFamily="34" charset="0"/>
                <a:cs typeface="Mangal" pitchFamily="2"/>
              </a:rPr>
              <a:t>The </a:t>
            </a:r>
            <a:r>
              <a:rPr lang="hi-IN" sz="1200" b="1" dirty="0">
                <a:solidFill>
                  <a:srgbClr val="FF0000"/>
                </a:solidFill>
                <a:latin typeface="Verdana" pitchFamily="34" charset="0"/>
                <a:ea typeface="Verdana" pitchFamily="34" charset="0"/>
                <a:cs typeface="Mangal" pitchFamily="2"/>
              </a:rPr>
              <a:t>Luddites </a:t>
            </a:r>
            <a:r>
              <a:rPr lang="en-US" sz="1200" b="1" dirty="0">
                <a:solidFill>
                  <a:srgbClr val="FF0000"/>
                </a:solidFill>
                <a:latin typeface="Verdana" pitchFamily="34" charset="0"/>
                <a:ea typeface="Verdana" pitchFamily="34" charset="0"/>
                <a:cs typeface="Verdana" pitchFamily="34" charset="0"/>
              </a:rPr>
              <a:t>(</a:t>
            </a:r>
            <a:r>
              <a:rPr lang="hi-IN" sz="1200" b="1" dirty="0">
                <a:solidFill>
                  <a:srgbClr val="FF0000"/>
                </a:solidFill>
                <a:latin typeface="Verdana" pitchFamily="34" charset="0"/>
                <a:ea typeface="Mangal" pitchFamily="2"/>
                <a:cs typeface="Mangal" pitchFamily="2"/>
              </a:rPr>
              <a:t>A Representation</a:t>
            </a:r>
            <a:r>
              <a:rPr lang="en-US" sz="1200" b="1" dirty="0">
                <a:solidFill>
                  <a:srgbClr val="FF0000"/>
                </a:solidFill>
                <a:latin typeface="Verdana" pitchFamily="34" charset="0"/>
                <a:ea typeface="Verdana" pitchFamily="34" charset="0"/>
                <a:cs typeface="Verdana" pitchFamily="34" charset="0"/>
              </a:rPr>
              <a:t>)</a:t>
            </a:r>
            <a:endParaRPr lang="en-IN" sz="1200" b="1" dirty="0">
              <a:solidFill>
                <a:srgbClr val="FF0000"/>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0" y="304800"/>
            <a:ext cx="9067800" cy="4572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Specific Working Class Protests of the 19</a:t>
            </a:r>
            <a:r>
              <a:rPr lang="en-US" sz="2400" b="1" baseline="30000" dirty="0" smtClean="0">
                <a:solidFill>
                  <a:srgbClr val="FF0000"/>
                </a:solidFill>
                <a:latin typeface="Verdana" pitchFamily="34" charset="0"/>
                <a:ea typeface="Verdana" pitchFamily="34" charset="0"/>
                <a:cs typeface="Verdana" pitchFamily="34" charset="0"/>
              </a:rPr>
              <a:t>th</a:t>
            </a:r>
            <a:r>
              <a:rPr lang="en-US" sz="2400" b="1" dirty="0" smtClean="0">
                <a:solidFill>
                  <a:srgbClr val="FF0000"/>
                </a:solidFill>
                <a:latin typeface="Verdana" pitchFamily="34" charset="0"/>
                <a:ea typeface="Verdana" pitchFamily="34" charset="0"/>
                <a:cs typeface="Verdana" pitchFamily="34" charset="0"/>
              </a:rPr>
              <a:t> Century</a:t>
            </a:r>
          </a:p>
        </p:txBody>
      </p:sp>
      <p:sp>
        <p:nvSpPr>
          <p:cNvPr id="46083" name="Subtitle 2"/>
          <p:cNvSpPr>
            <a:spLocks noGrp="1"/>
          </p:cNvSpPr>
          <p:nvPr>
            <p:ph type="subTitle" idx="1"/>
          </p:nvPr>
        </p:nvSpPr>
        <p:spPr>
          <a:xfrm>
            <a:off x="228600" y="914400"/>
            <a:ext cx="8610600" cy="5696634"/>
          </a:xfrm>
        </p:spPr>
        <p:txBody>
          <a:bodyPr/>
          <a:lstStyle/>
          <a:p>
            <a:pPr marL="514350" indent="-514350" algn="just">
              <a:lnSpc>
                <a:spcPct val="150000"/>
              </a:lnSpc>
              <a:buFont typeface="Arial" charset="0"/>
              <a:buAutoNum type="arabicPeriod"/>
              <a:tabLst>
                <a:tab pos="512763" algn="l"/>
              </a:tabLst>
            </a:pPr>
            <a:r>
              <a:rPr lang="en-US" sz="1800" dirty="0" smtClean="0">
                <a:solidFill>
                  <a:schemeClr val="tx1"/>
                </a:solidFill>
                <a:latin typeface="Verdana" pitchFamily="34" charset="0"/>
                <a:ea typeface="Verdana" pitchFamily="34" charset="0"/>
                <a:cs typeface="Verdana" pitchFamily="34" charset="0"/>
              </a:rPr>
              <a:t>Radical Movements as that of the </a:t>
            </a:r>
            <a:r>
              <a:rPr lang="en-US" sz="1800" dirty="0" err="1" smtClean="0">
                <a:solidFill>
                  <a:schemeClr val="tx1"/>
                </a:solidFill>
                <a:latin typeface="Verdana" pitchFamily="34" charset="0"/>
                <a:ea typeface="Verdana" pitchFamily="34" charset="0"/>
                <a:cs typeface="Verdana" pitchFamily="34" charset="0"/>
              </a:rPr>
              <a:t>Spenceans</a:t>
            </a:r>
            <a:r>
              <a:rPr lang="en-US" sz="1800" dirty="0" smtClean="0">
                <a:solidFill>
                  <a:schemeClr val="tx1"/>
                </a:solidFill>
                <a:latin typeface="Verdana" pitchFamily="34" charset="0"/>
                <a:ea typeface="Verdana" pitchFamily="34" charset="0"/>
                <a:cs typeface="Verdana" pitchFamily="34" charset="0"/>
              </a:rPr>
              <a:t> and the </a:t>
            </a:r>
            <a:r>
              <a:rPr lang="en-US" sz="1800" dirty="0" err="1" smtClean="0">
                <a:solidFill>
                  <a:schemeClr val="tx1"/>
                </a:solidFill>
                <a:latin typeface="Verdana" pitchFamily="34" charset="0"/>
                <a:ea typeface="Verdana" pitchFamily="34" charset="0"/>
                <a:cs typeface="Verdana" pitchFamily="34" charset="0"/>
              </a:rPr>
              <a:t>Owenites</a:t>
            </a:r>
            <a:r>
              <a:rPr lang="en-US" sz="1800" dirty="0" smtClean="0">
                <a:solidFill>
                  <a:schemeClr val="tx1"/>
                </a:solidFill>
                <a:latin typeface="Verdana" pitchFamily="34" charset="0"/>
                <a:ea typeface="Verdana" pitchFamily="34" charset="0"/>
                <a:cs typeface="Verdana" pitchFamily="34" charset="0"/>
              </a:rPr>
              <a:t> for Redistribution of Land and Workers’ Control over Factories</a:t>
            </a:r>
          </a:p>
          <a:p>
            <a:pPr marL="514350" indent="-514350" algn="just">
              <a:lnSpc>
                <a:spcPct val="150000"/>
              </a:lnSpc>
              <a:buFont typeface="Arial" charset="0"/>
              <a:buAutoNum type="arabicPeriod"/>
              <a:tabLst>
                <a:tab pos="512763" algn="l"/>
              </a:tabLst>
            </a:pPr>
            <a:r>
              <a:rPr lang="en-US" sz="1800" dirty="0" smtClean="0">
                <a:solidFill>
                  <a:schemeClr val="tx1"/>
                </a:solidFill>
                <a:latin typeface="Verdana" pitchFamily="34" charset="0"/>
                <a:ea typeface="Verdana" pitchFamily="34" charset="0"/>
                <a:cs typeface="Verdana" pitchFamily="34" charset="0"/>
              </a:rPr>
              <a:t>Reformist Movements as those of </a:t>
            </a:r>
            <a:r>
              <a:rPr lang="en-US" sz="1800" dirty="0" err="1" smtClean="0">
                <a:solidFill>
                  <a:schemeClr val="tx1"/>
                </a:solidFill>
                <a:latin typeface="Verdana" pitchFamily="34" charset="0"/>
                <a:ea typeface="Verdana" pitchFamily="34" charset="0"/>
                <a:cs typeface="Verdana" pitchFamily="34" charset="0"/>
              </a:rPr>
              <a:t>Tolpuddle</a:t>
            </a:r>
            <a:r>
              <a:rPr lang="en-US" sz="1800" dirty="0" smtClean="0">
                <a:solidFill>
                  <a:schemeClr val="tx1"/>
                </a:solidFill>
                <a:latin typeface="Verdana" pitchFamily="34" charset="0"/>
                <a:ea typeface="Verdana" pitchFamily="34" charset="0"/>
                <a:cs typeface="Verdana" pitchFamily="34" charset="0"/>
              </a:rPr>
              <a:t> Martyrs for Better Wages and the Right to Strike</a:t>
            </a:r>
          </a:p>
          <a:p>
            <a:pPr marL="514350" indent="-514350" algn="just">
              <a:lnSpc>
                <a:spcPct val="150000"/>
              </a:lnSpc>
              <a:buFont typeface="Arial" charset="0"/>
              <a:buAutoNum type="arabicPeriod"/>
              <a:tabLst>
                <a:tab pos="512763" algn="l"/>
              </a:tabLst>
            </a:pPr>
            <a:r>
              <a:rPr lang="en-US" sz="1800" dirty="0" smtClean="0">
                <a:solidFill>
                  <a:schemeClr val="tx1"/>
                </a:solidFill>
                <a:latin typeface="Verdana" pitchFamily="34" charset="0"/>
                <a:ea typeface="Verdana" pitchFamily="34" charset="0"/>
                <a:cs typeface="Verdana" pitchFamily="34" charset="0"/>
              </a:rPr>
              <a:t>The Grand National Congress of Trade Unions (GNCTU) Demanding Ten Hour Working Day and the Call for a </a:t>
            </a:r>
          </a:p>
          <a:p>
            <a:pPr algn="just">
              <a:lnSpc>
                <a:spcPct val="150000"/>
              </a:lnSpc>
              <a:tabLst>
                <a:tab pos="512763" algn="l"/>
              </a:tabLst>
            </a:pPr>
            <a:r>
              <a:rPr lang="en-US" sz="1800" dirty="0" smtClean="0">
                <a:solidFill>
                  <a:schemeClr val="tx1"/>
                </a:solidFill>
                <a:latin typeface="Verdana" pitchFamily="34" charset="0"/>
                <a:ea typeface="Verdana" pitchFamily="34" charset="0"/>
                <a:cs typeface="Verdana" pitchFamily="34" charset="0"/>
              </a:rPr>
              <a:t>	General Strike</a:t>
            </a:r>
          </a:p>
          <a:p>
            <a:pPr algn="just">
              <a:lnSpc>
                <a:spcPct val="150000"/>
              </a:lnSpc>
              <a:tabLst>
                <a:tab pos="512763" algn="l"/>
              </a:tabLst>
            </a:pPr>
            <a:r>
              <a:rPr lang="en-US" sz="1800" dirty="0" smtClean="0">
                <a:solidFill>
                  <a:schemeClr val="tx1"/>
                </a:solidFill>
                <a:latin typeface="Verdana" pitchFamily="34" charset="0"/>
                <a:ea typeface="Verdana" pitchFamily="34" charset="0"/>
                <a:cs typeface="Verdana" pitchFamily="34" charset="0"/>
              </a:rPr>
              <a:t>4.	London Working Men’s Association </a:t>
            </a:r>
          </a:p>
          <a:p>
            <a:pPr algn="just">
              <a:lnSpc>
                <a:spcPct val="150000"/>
              </a:lnSpc>
              <a:tabLst>
                <a:tab pos="512763" algn="l"/>
              </a:tabLst>
            </a:pPr>
            <a:r>
              <a:rPr lang="en-US" sz="1800" dirty="0" smtClean="0">
                <a:solidFill>
                  <a:schemeClr val="tx1"/>
                </a:solidFill>
                <a:latin typeface="Verdana" pitchFamily="34" charset="0"/>
                <a:ea typeface="Verdana" pitchFamily="34" charset="0"/>
                <a:cs typeface="Verdana" pitchFamily="34" charset="0"/>
              </a:rPr>
              <a:t>	Demanding Universal Male Franchise</a:t>
            </a:r>
          </a:p>
          <a:p>
            <a:pPr algn="just">
              <a:lnSpc>
                <a:spcPct val="150000"/>
              </a:lnSpc>
              <a:tabLst>
                <a:tab pos="512763" algn="l"/>
              </a:tabLst>
            </a:pPr>
            <a:r>
              <a:rPr lang="en-US" sz="1800" dirty="0" smtClean="0">
                <a:solidFill>
                  <a:schemeClr val="tx1"/>
                </a:solidFill>
                <a:latin typeface="Verdana" pitchFamily="34" charset="0"/>
                <a:ea typeface="Verdana" pitchFamily="34" charset="0"/>
                <a:cs typeface="Verdana" pitchFamily="34" charset="0"/>
              </a:rPr>
              <a:t>5.	Chartist Petitions Carrying Millions </a:t>
            </a:r>
          </a:p>
          <a:p>
            <a:pPr algn="just">
              <a:lnSpc>
                <a:spcPct val="150000"/>
              </a:lnSpc>
              <a:tabLst>
                <a:tab pos="512763" algn="l"/>
              </a:tabLst>
            </a:pPr>
            <a:r>
              <a:rPr lang="en-US" sz="1800" dirty="0" smtClean="0">
                <a:solidFill>
                  <a:schemeClr val="tx1"/>
                </a:solidFill>
                <a:latin typeface="Verdana" pitchFamily="34" charset="0"/>
                <a:ea typeface="Verdana" pitchFamily="34" charset="0"/>
                <a:cs typeface="Verdana" pitchFamily="34" charset="0"/>
              </a:rPr>
              <a:t>	of Signatures Demanding Comprehensive </a:t>
            </a:r>
          </a:p>
          <a:p>
            <a:pPr algn="just">
              <a:lnSpc>
                <a:spcPct val="150000"/>
              </a:lnSpc>
              <a:tabLst>
                <a:tab pos="512763"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Democratic Reforms</a:t>
            </a:r>
          </a:p>
        </p:txBody>
      </p:sp>
      <p:pic>
        <p:nvPicPr>
          <p:cNvPr id="4" name="Picture 4196" descr="Thomas%20spencer"/>
          <p:cNvPicPr>
            <a:picLocks noChangeAspect="1" noChangeArrowheads="1"/>
          </p:cNvPicPr>
          <p:nvPr/>
        </p:nvPicPr>
        <p:blipFill>
          <a:blip r:embed="rId3"/>
          <a:srcRect/>
          <a:stretch>
            <a:fillRect/>
          </a:stretch>
        </p:blipFill>
        <p:spPr bwMode="auto">
          <a:xfrm>
            <a:off x="5972175" y="3276600"/>
            <a:ext cx="2790825" cy="3006734"/>
          </a:xfrm>
          <a:prstGeom prst="rect">
            <a:avLst/>
          </a:prstGeom>
          <a:noFill/>
          <a:ln w="9525">
            <a:noFill/>
            <a:miter lim="800000"/>
            <a:headEnd/>
            <a:tailEnd/>
          </a:ln>
        </p:spPr>
      </p:pic>
      <p:sp>
        <p:nvSpPr>
          <p:cNvPr id="5" name="Rectangle 3"/>
          <p:cNvSpPr>
            <a:spLocks noChangeArrowheads="1"/>
          </p:cNvSpPr>
          <p:nvPr/>
        </p:nvSpPr>
        <p:spPr bwMode="auto">
          <a:xfrm>
            <a:off x="5972174" y="6287869"/>
            <a:ext cx="2790826" cy="646331"/>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Thomas Spence : </a:t>
            </a:r>
            <a:r>
              <a:rPr lang="en-IN" sz="1200" b="1" dirty="0">
                <a:solidFill>
                  <a:srgbClr val="FF0000"/>
                </a:solidFill>
                <a:latin typeface="Verdana" pitchFamily="34" charset="0"/>
              </a:rPr>
              <a:t>A Champion of Equal Distribution of Land</a:t>
            </a:r>
            <a:r>
              <a:rPr lang="en-IN" sz="1200" b="1" dirty="0">
                <a:solidFill>
                  <a:srgbClr val="FF0000"/>
                </a:solidFill>
                <a:latin typeface="Verdana" pitchFamily="34" charset="0"/>
                <a:ea typeface="Calibri" pitchFamily="34" charset="0"/>
                <a:cs typeface="Mangal" pitchFamily="2"/>
              </a:rPr>
              <a:t/>
            </a:r>
            <a:br>
              <a:rPr lang="en-IN" sz="1200" b="1" dirty="0">
                <a:solidFill>
                  <a:srgbClr val="FF0000"/>
                </a:solidFill>
                <a:latin typeface="Verdana" pitchFamily="34" charset="0"/>
                <a:ea typeface="Calibri" pitchFamily="34" charset="0"/>
                <a:cs typeface="Mangal" pitchFamily="2"/>
              </a:rPr>
            </a:br>
            <a:endParaRPr lang="en-IN" sz="12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1828800" y="228600"/>
            <a:ext cx="5562600" cy="5334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Chartists’ Demands</a:t>
            </a:r>
          </a:p>
        </p:txBody>
      </p:sp>
      <p:sp>
        <p:nvSpPr>
          <p:cNvPr id="3" name="Subtitle 2"/>
          <p:cNvSpPr>
            <a:spLocks noGrp="1"/>
          </p:cNvSpPr>
          <p:nvPr>
            <p:ph type="subTitle" idx="1"/>
          </p:nvPr>
        </p:nvSpPr>
        <p:spPr>
          <a:xfrm>
            <a:off x="381000" y="838200"/>
            <a:ext cx="8534400" cy="5638800"/>
          </a:xfrm>
        </p:spPr>
        <p:txBody>
          <a:bodyPr rtlCol="0">
            <a:noAutofit/>
          </a:bodyPr>
          <a:lstStyle/>
          <a:p>
            <a:pPr marL="514350" indent="-514350" algn="just" fontAlgn="auto">
              <a:lnSpc>
                <a:spcPts val="3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Universal Manhood Suffrage</a:t>
            </a:r>
          </a:p>
          <a:p>
            <a:pPr marL="514350" indent="-514350" algn="just" fontAlgn="auto">
              <a:lnSpc>
                <a:spcPts val="3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Secret Ballot</a:t>
            </a:r>
          </a:p>
          <a:p>
            <a:pPr marL="514350" indent="-514350" algn="just" fontAlgn="auto">
              <a:lnSpc>
                <a:spcPts val="3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Annual Parliaments</a:t>
            </a:r>
          </a:p>
          <a:p>
            <a:pPr marL="514350" indent="-514350" algn="just" fontAlgn="auto">
              <a:lnSpc>
                <a:spcPts val="3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Equal Electoral Districts</a:t>
            </a:r>
          </a:p>
          <a:p>
            <a:pPr marL="514350" indent="-514350" algn="just" fontAlgn="auto">
              <a:lnSpc>
                <a:spcPts val="3000"/>
              </a:lnSpc>
              <a:spcAft>
                <a:spcPts val="0"/>
              </a:spcAft>
              <a:buFont typeface="Arial" pitchFamily="34" charset="0"/>
              <a:buAutoNum type="arabicPeriod"/>
              <a:tabLst>
                <a:tab pos="512763" algn="l"/>
              </a:tabLst>
              <a:defRPr/>
            </a:pPr>
            <a:r>
              <a:rPr lang="en-US" sz="1800" dirty="0" smtClean="0">
                <a:solidFill>
                  <a:schemeClr val="tx1"/>
                </a:solidFill>
                <a:latin typeface="Verdana" pitchFamily="34" charset="0"/>
                <a:ea typeface="Verdana" pitchFamily="34" charset="0"/>
                <a:cs typeface="Verdana" pitchFamily="34" charset="0"/>
              </a:rPr>
              <a:t>Abolition of Property Qualification for </a:t>
            </a:r>
          </a:p>
          <a:p>
            <a:pPr algn="just" fontAlgn="auto">
              <a:lnSpc>
                <a:spcPts val="3000"/>
              </a:lnSpc>
              <a:spcAft>
                <a:spcPts val="0"/>
              </a:spcAft>
              <a:tabLst>
                <a:tab pos="51276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Members of Parliament</a:t>
            </a:r>
          </a:p>
          <a:p>
            <a:pPr algn="just" fontAlgn="auto">
              <a:lnSpc>
                <a:spcPts val="3000"/>
              </a:lnSpc>
              <a:spcAft>
                <a:spcPts val="0"/>
              </a:spcAft>
              <a:tabLst>
                <a:tab pos="512763" algn="l"/>
              </a:tabLst>
              <a:defRPr/>
            </a:pPr>
            <a:r>
              <a:rPr lang="en-US" sz="1800" dirty="0" smtClean="0">
                <a:solidFill>
                  <a:schemeClr val="tx1"/>
                </a:solidFill>
                <a:latin typeface="Verdana" pitchFamily="34" charset="0"/>
                <a:ea typeface="Verdana" pitchFamily="34" charset="0"/>
                <a:cs typeface="Verdana" pitchFamily="34" charset="0"/>
              </a:rPr>
              <a:t>6.	Regular Salaries to MPs</a:t>
            </a:r>
          </a:p>
          <a:p>
            <a:pPr algn="just" fontAlgn="auto">
              <a:lnSpc>
                <a:spcPts val="3000"/>
              </a:lnSpc>
              <a:spcAft>
                <a:spcPts val="0"/>
              </a:spcAft>
              <a:defRPr/>
            </a:pPr>
            <a:r>
              <a:rPr lang="en-US" sz="2000" b="1" dirty="0" smtClean="0">
                <a:solidFill>
                  <a:srgbClr val="FF0000"/>
                </a:solidFill>
                <a:latin typeface="Verdana" pitchFamily="34" charset="0"/>
                <a:ea typeface="Verdana" pitchFamily="34" charset="0"/>
                <a:cs typeface="Verdana" pitchFamily="34" charset="0"/>
              </a:rPr>
              <a:t>ACHIEVEMENTS</a:t>
            </a:r>
          </a:p>
          <a:p>
            <a:pPr algn="just" fontAlgn="auto">
              <a:lnSpc>
                <a:spcPts val="3000"/>
              </a:lnSpc>
              <a:spcAft>
                <a:spcPts val="0"/>
              </a:spcAft>
              <a:defRPr/>
            </a:pPr>
            <a:r>
              <a:rPr lang="en-US" sz="1800" dirty="0" smtClean="0">
                <a:solidFill>
                  <a:schemeClr val="tx1"/>
                </a:solidFill>
                <a:latin typeface="Verdana" pitchFamily="34" charset="0"/>
                <a:ea typeface="Verdana" pitchFamily="34" charset="0"/>
                <a:cs typeface="Verdana" pitchFamily="34" charset="0"/>
              </a:rPr>
              <a:t>Though </a:t>
            </a:r>
            <a:r>
              <a:rPr lang="en-US" sz="1800" dirty="0">
                <a:solidFill>
                  <a:schemeClr val="tx1"/>
                </a:solidFill>
                <a:latin typeface="Verdana" pitchFamily="34" charset="0"/>
                <a:ea typeface="Verdana" pitchFamily="34" charset="0"/>
                <a:cs typeface="Verdana" pitchFamily="34" charset="0"/>
              </a:rPr>
              <a:t>All Chartist Petitions were Turned Down by Britain’s Parliament, the Movement was not without Important Consequences:-</a:t>
            </a:r>
          </a:p>
          <a:p>
            <a:pPr marL="514350" indent="-514350" algn="just" fontAlgn="auto">
              <a:lnSpc>
                <a:spcPts val="3000"/>
              </a:lnSpc>
              <a:spcAft>
                <a:spcPts val="0"/>
              </a:spcAft>
              <a:buFont typeface="Arial" pitchFamily="34" charset="0"/>
              <a:buAutoNum type="arabicPeriod"/>
              <a:defRPr/>
            </a:pPr>
            <a:r>
              <a:rPr lang="en-US" sz="1800" dirty="0">
                <a:solidFill>
                  <a:schemeClr val="tx1"/>
                </a:solidFill>
                <a:latin typeface="Verdana" pitchFamily="34" charset="0"/>
                <a:ea typeface="Verdana" pitchFamily="34" charset="0"/>
                <a:cs typeface="Verdana" pitchFamily="34" charset="0"/>
              </a:rPr>
              <a:t>It Provided a Major Fillip to </a:t>
            </a:r>
            <a:r>
              <a:rPr lang="en-US" sz="1800" dirty="0" err="1">
                <a:solidFill>
                  <a:schemeClr val="tx1"/>
                </a:solidFill>
                <a:latin typeface="Verdana" pitchFamily="34" charset="0"/>
                <a:ea typeface="Verdana" pitchFamily="34" charset="0"/>
                <a:cs typeface="Verdana" pitchFamily="34" charset="0"/>
              </a:rPr>
              <a:t>Unionisation</a:t>
            </a:r>
            <a:r>
              <a:rPr lang="en-US" sz="1800" dirty="0">
                <a:solidFill>
                  <a:schemeClr val="tx1"/>
                </a:solidFill>
                <a:latin typeface="Verdana" pitchFamily="34" charset="0"/>
                <a:ea typeface="Verdana" pitchFamily="34" charset="0"/>
                <a:cs typeface="Verdana" pitchFamily="34" charset="0"/>
              </a:rPr>
              <a:t> of Labor in Britain</a:t>
            </a:r>
          </a:p>
          <a:p>
            <a:pPr marL="514350" indent="-514350" algn="just" fontAlgn="auto">
              <a:lnSpc>
                <a:spcPts val="3000"/>
              </a:lnSpc>
              <a:spcAft>
                <a:spcPts val="0"/>
              </a:spcAft>
              <a:buFont typeface="Arial" pitchFamily="34" charset="0"/>
              <a:buAutoNum type="arabicPeriod"/>
              <a:defRPr/>
            </a:pPr>
            <a:r>
              <a:rPr lang="en-US" sz="1800" dirty="0">
                <a:solidFill>
                  <a:schemeClr val="tx1"/>
                </a:solidFill>
                <a:latin typeface="Verdana" pitchFamily="34" charset="0"/>
                <a:ea typeface="Verdana" pitchFamily="34" charset="0"/>
                <a:cs typeface="Verdana" pitchFamily="34" charset="0"/>
              </a:rPr>
              <a:t>It Expressed British Workers’ Faith in Parliamentary Methods</a:t>
            </a:r>
          </a:p>
          <a:p>
            <a:pPr marL="514350" indent="-514350" algn="just" fontAlgn="auto">
              <a:lnSpc>
                <a:spcPts val="3000"/>
              </a:lnSpc>
              <a:spcAft>
                <a:spcPts val="0"/>
              </a:spcAft>
              <a:buFont typeface="Arial" pitchFamily="34" charset="0"/>
              <a:buAutoNum type="arabicPeriod"/>
              <a:defRPr/>
            </a:pPr>
            <a:r>
              <a:rPr lang="en-US" sz="1800" dirty="0">
                <a:solidFill>
                  <a:schemeClr val="tx1"/>
                </a:solidFill>
                <a:latin typeface="Verdana" pitchFamily="34" charset="0"/>
                <a:ea typeface="Verdana" pitchFamily="34" charset="0"/>
                <a:cs typeface="Verdana" pitchFamily="34" charset="0"/>
              </a:rPr>
              <a:t>Almost All Chartist Demands were Met by Early 20</a:t>
            </a:r>
            <a:r>
              <a:rPr lang="en-US" sz="1800" baseline="30000" dirty="0">
                <a:solidFill>
                  <a:schemeClr val="tx1"/>
                </a:solidFill>
                <a:latin typeface="Verdana" pitchFamily="34" charset="0"/>
                <a:ea typeface="Verdana" pitchFamily="34" charset="0"/>
                <a:cs typeface="Verdana" pitchFamily="34" charset="0"/>
              </a:rPr>
              <a:t>th</a:t>
            </a: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Century</a:t>
            </a:r>
            <a:endParaRPr lang="en-US" sz="1800" dirty="0">
              <a:solidFill>
                <a:schemeClr val="tx1"/>
              </a:solidFill>
              <a:latin typeface="Verdana" pitchFamily="34" charset="0"/>
              <a:ea typeface="Verdana" pitchFamily="34" charset="0"/>
              <a:cs typeface="Verdana" pitchFamily="34" charset="0"/>
            </a:endParaRPr>
          </a:p>
        </p:txBody>
      </p:sp>
      <p:pic>
        <p:nvPicPr>
          <p:cNvPr id="4" name="Picture 4202" descr="smith o brien"/>
          <p:cNvPicPr>
            <a:picLocks noChangeAspect="1" noChangeArrowheads="1"/>
          </p:cNvPicPr>
          <p:nvPr/>
        </p:nvPicPr>
        <p:blipFill>
          <a:blip r:embed="rId3"/>
          <a:srcRect/>
          <a:stretch>
            <a:fillRect/>
          </a:stretch>
        </p:blipFill>
        <p:spPr bwMode="auto">
          <a:xfrm>
            <a:off x="6512719" y="1290935"/>
            <a:ext cx="2250281" cy="2057400"/>
          </a:xfrm>
          <a:prstGeom prst="rect">
            <a:avLst/>
          </a:prstGeom>
          <a:noFill/>
          <a:ln w="9525">
            <a:noFill/>
            <a:miter lim="800000"/>
            <a:headEnd/>
            <a:tailEnd/>
          </a:ln>
        </p:spPr>
      </p:pic>
      <p:sp>
        <p:nvSpPr>
          <p:cNvPr id="5" name="Rectangle 3"/>
          <p:cNvSpPr>
            <a:spLocks noChangeArrowheads="1"/>
          </p:cNvSpPr>
          <p:nvPr/>
        </p:nvSpPr>
        <p:spPr bwMode="auto">
          <a:xfrm>
            <a:off x="6512718" y="3348335"/>
            <a:ext cx="2250281" cy="461665"/>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Verdana" pitchFamily="34" charset="0"/>
                <a:cs typeface="Verdana" pitchFamily="34" charset="0"/>
              </a:rPr>
              <a:t>Smith </a:t>
            </a:r>
            <a:r>
              <a:rPr lang="en-US" sz="1200" b="1" dirty="0">
                <a:solidFill>
                  <a:srgbClr val="FF0000"/>
                </a:solidFill>
                <a:latin typeface="Verdana" pitchFamily="34" charset="0"/>
                <a:ea typeface="Verdana" pitchFamily="34" charset="0"/>
                <a:cs typeface="Verdana" pitchFamily="34" charset="0"/>
              </a:rPr>
              <a:t>o’ </a:t>
            </a:r>
            <a:r>
              <a:rPr lang="en-US" sz="1200" b="1" dirty="0" smtClean="0">
                <a:solidFill>
                  <a:srgbClr val="FF0000"/>
                </a:solidFill>
                <a:latin typeface="Verdana" pitchFamily="34" charset="0"/>
                <a:ea typeface="Verdana" pitchFamily="34" charset="0"/>
                <a:cs typeface="Verdana" pitchFamily="34" charset="0"/>
              </a:rPr>
              <a:t>Brien : </a:t>
            </a:r>
            <a:r>
              <a:rPr lang="en-IN" sz="1200" b="1" dirty="0">
                <a:solidFill>
                  <a:srgbClr val="FF0000"/>
                </a:solidFill>
                <a:latin typeface="Verdana" pitchFamily="34" charset="0"/>
              </a:rPr>
              <a:t>A Chartist Leader</a:t>
            </a:r>
            <a:endParaRPr lang="en-IN" sz="1200" b="1" dirty="0">
              <a:solidFill>
                <a:srgbClr val="FF0000"/>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077200" cy="838200"/>
          </a:xfrm>
          <a:solidFill>
            <a:schemeClr val="bg1"/>
          </a:solidFill>
        </p:spPr>
        <p:txBody>
          <a:bodyPr rtlCol="0">
            <a:normAutofit/>
          </a:bodyPr>
          <a:lstStyle/>
          <a:p>
            <a:pPr fontAlgn="auto">
              <a:spcAft>
                <a:spcPts val="0"/>
              </a:spcAft>
              <a:defRPr/>
            </a:pPr>
            <a:r>
              <a:rPr lang="en-US" sz="2400" b="1" dirty="0" smtClean="0">
                <a:solidFill>
                  <a:srgbClr val="FF0000"/>
                </a:solidFill>
                <a:latin typeface="Verdana" pitchFamily="34" charset="0"/>
                <a:ea typeface="Verdana" pitchFamily="34" charset="0"/>
                <a:cs typeface="Verdana" pitchFamily="34" charset="0"/>
              </a:rPr>
              <a:t>Factors Behind ‘Reformism’ Exhibited </a:t>
            </a:r>
            <a:br>
              <a:rPr lang="en-US" sz="2400" b="1" dirty="0" smtClean="0">
                <a:solidFill>
                  <a:srgbClr val="FF0000"/>
                </a:solidFill>
                <a:latin typeface="Verdana" pitchFamily="34" charset="0"/>
                <a:ea typeface="Verdana" pitchFamily="34" charset="0"/>
                <a:cs typeface="Verdana" pitchFamily="34" charset="0"/>
              </a:rPr>
            </a:br>
            <a:r>
              <a:rPr lang="en-US" sz="2400" b="1" dirty="0" smtClean="0">
                <a:solidFill>
                  <a:srgbClr val="FF0000"/>
                </a:solidFill>
                <a:latin typeface="Verdana" pitchFamily="34" charset="0"/>
                <a:ea typeface="Verdana" pitchFamily="34" charset="0"/>
                <a:cs typeface="Verdana" pitchFamily="34" charset="0"/>
              </a:rPr>
              <a:t>by British Workers</a:t>
            </a:r>
            <a:endParaRPr lang="en-US" sz="2400" b="1" dirty="0">
              <a:solidFill>
                <a:srgbClr val="FF00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228600" y="1142999"/>
            <a:ext cx="8534400" cy="5555397"/>
          </a:xfrm>
        </p:spPr>
        <p:txBody>
          <a:bodyPr rtlCol="0">
            <a:normAutofit fontScale="25000" lnSpcReduction="20000"/>
          </a:bodyPr>
          <a:lstStyle/>
          <a:p>
            <a:pPr marL="514350" indent="-514350" algn="just" fontAlgn="auto">
              <a:lnSpc>
                <a:spcPts val="2200"/>
              </a:lnSpc>
              <a:spcAft>
                <a:spcPts val="0"/>
              </a:spcAft>
              <a:buFont typeface="Arial" pitchFamily="34" charset="0"/>
              <a:buAutoNum type="arabicPeriod"/>
              <a:tabLst>
                <a:tab pos="512763" algn="l"/>
              </a:tabLst>
              <a:defRPr/>
            </a:pPr>
            <a:r>
              <a:rPr lang="en-US" sz="7200" dirty="0" smtClean="0">
                <a:solidFill>
                  <a:schemeClr val="tx1"/>
                </a:solidFill>
                <a:latin typeface="Verdana" pitchFamily="34" charset="0"/>
                <a:ea typeface="Verdana" pitchFamily="34" charset="0"/>
                <a:cs typeface="Verdana" pitchFamily="34" charset="0"/>
              </a:rPr>
              <a:t>The Institution of Free Speech and Parliamentary Reforms Provided a Safety Valve to Workers’ Discontent in Britain</a:t>
            </a:r>
          </a:p>
          <a:p>
            <a:pPr marL="514350" indent="-514350" algn="just" fontAlgn="auto">
              <a:lnSpc>
                <a:spcPts val="2200"/>
              </a:lnSpc>
              <a:spcAft>
                <a:spcPts val="0"/>
              </a:spcAft>
              <a:buFont typeface="Arial" pitchFamily="34" charset="0"/>
              <a:buAutoNum type="arabicPeriod"/>
              <a:tabLst>
                <a:tab pos="512763" algn="l"/>
              </a:tabLst>
              <a:defRPr/>
            </a:pPr>
            <a:r>
              <a:rPr lang="en-US" sz="7200" dirty="0" smtClean="0">
                <a:solidFill>
                  <a:schemeClr val="tx1"/>
                </a:solidFill>
                <a:latin typeface="Verdana" pitchFamily="34" charset="0"/>
                <a:ea typeface="Verdana" pitchFamily="34" charset="0"/>
                <a:cs typeface="Verdana" pitchFamily="34" charset="0"/>
              </a:rPr>
              <a:t>Rapid Economic Growth Facilitated Higher Standard of Living for a Chunk of British Workers</a:t>
            </a:r>
          </a:p>
          <a:p>
            <a:pPr marL="514350" indent="-514350" algn="just" fontAlgn="auto">
              <a:lnSpc>
                <a:spcPts val="2200"/>
              </a:lnSpc>
              <a:spcAft>
                <a:spcPts val="0"/>
              </a:spcAft>
              <a:buFont typeface="Arial" pitchFamily="34" charset="0"/>
              <a:buAutoNum type="arabicPeriod"/>
              <a:tabLst>
                <a:tab pos="512763" algn="l"/>
              </a:tabLst>
              <a:defRPr/>
            </a:pPr>
            <a:r>
              <a:rPr lang="en-US" sz="7200" dirty="0" smtClean="0">
                <a:solidFill>
                  <a:schemeClr val="tx1"/>
                </a:solidFill>
                <a:latin typeface="Verdana" pitchFamily="34" charset="0"/>
                <a:ea typeface="Verdana" pitchFamily="34" charset="0"/>
                <a:cs typeface="Verdana" pitchFamily="34" charset="0"/>
              </a:rPr>
              <a:t>The Economic Benefits of the Largest Empire and Trading Country Extended Partly to Workers Also.</a:t>
            </a:r>
          </a:p>
          <a:p>
            <a:pPr marL="514350" indent="-514350" algn="just" fontAlgn="auto">
              <a:lnSpc>
                <a:spcPts val="2200"/>
              </a:lnSpc>
              <a:spcAft>
                <a:spcPts val="0"/>
              </a:spcAft>
              <a:buFont typeface="Arial" pitchFamily="34" charset="0"/>
              <a:buAutoNum type="arabicPeriod"/>
              <a:tabLst>
                <a:tab pos="512763" algn="l"/>
              </a:tabLst>
              <a:defRPr/>
            </a:pPr>
            <a:r>
              <a:rPr lang="en-US" sz="7200" dirty="0" smtClean="0">
                <a:solidFill>
                  <a:schemeClr val="tx1"/>
                </a:solidFill>
                <a:latin typeface="Verdana" pitchFamily="34" charset="0"/>
                <a:ea typeface="Verdana" pitchFamily="34" charset="0"/>
                <a:cs typeface="Verdana" pitchFamily="34" charset="0"/>
              </a:rPr>
              <a:t>The Role Played by Labor Aristocracy or </a:t>
            </a:r>
          </a:p>
          <a:p>
            <a:pPr algn="just" fontAlgn="auto">
              <a:lnSpc>
                <a:spcPts val="2200"/>
              </a:lnSpc>
              <a:spcAft>
                <a:spcPts val="0"/>
              </a:spcAft>
              <a:tabLst>
                <a:tab pos="512763" algn="l"/>
              </a:tabLst>
              <a:defRPr/>
            </a:pPr>
            <a:r>
              <a:rPr lang="en-US" sz="7200" dirty="0">
                <a:solidFill>
                  <a:schemeClr val="tx1"/>
                </a:solidFill>
                <a:latin typeface="Verdana" pitchFamily="34" charset="0"/>
                <a:ea typeface="Verdana" pitchFamily="34" charset="0"/>
                <a:cs typeface="Verdana" pitchFamily="34" charset="0"/>
              </a:rPr>
              <a:t>	</a:t>
            </a:r>
            <a:r>
              <a:rPr lang="en-US" sz="7200" dirty="0" smtClean="0">
                <a:solidFill>
                  <a:schemeClr val="tx1"/>
                </a:solidFill>
                <a:latin typeface="Verdana" pitchFamily="34" charset="0"/>
                <a:ea typeface="Verdana" pitchFamily="34" charset="0"/>
                <a:cs typeface="Verdana" pitchFamily="34" charset="0"/>
              </a:rPr>
              <a:t>Reformist Upper Strata of Skilled Workers</a:t>
            </a:r>
          </a:p>
          <a:p>
            <a:pPr algn="just" fontAlgn="auto">
              <a:lnSpc>
                <a:spcPts val="2200"/>
              </a:lnSpc>
              <a:spcAft>
                <a:spcPts val="0"/>
              </a:spcAft>
              <a:tabLst>
                <a:tab pos="512763" algn="l"/>
              </a:tabLst>
              <a:defRPr/>
            </a:pPr>
            <a:r>
              <a:rPr lang="en-US" sz="7200" dirty="0" smtClean="0">
                <a:solidFill>
                  <a:schemeClr val="tx1"/>
                </a:solidFill>
                <a:latin typeface="Verdana" pitchFamily="34" charset="0"/>
                <a:ea typeface="Verdana" pitchFamily="34" charset="0"/>
                <a:cs typeface="Verdana" pitchFamily="34" charset="0"/>
              </a:rPr>
              <a:t>5.	Transition from Harsh Laissez Faire to</a:t>
            </a:r>
          </a:p>
          <a:p>
            <a:pPr algn="just" fontAlgn="auto">
              <a:lnSpc>
                <a:spcPts val="2200"/>
              </a:lnSpc>
              <a:spcAft>
                <a:spcPts val="0"/>
              </a:spcAft>
              <a:tabLst>
                <a:tab pos="512763" algn="l"/>
              </a:tabLst>
              <a:defRPr/>
            </a:pPr>
            <a:r>
              <a:rPr lang="en-US" sz="7200" dirty="0" smtClean="0">
                <a:solidFill>
                  <a:schemeClr val="tx1"/>
                </a:solidFill>
                <a:latin typeface="Verdana" pitchFamily="34" charset="0"/>
                <a:ea typeface="Verdana" pitchFamily="34" charset="0"/>
                <a:cs typeface="Verdana" pitchFamily="34" charset="0"/>
              </a:rPr>
              <a:t>	Increased State Intervention in Late </a:t>
            </a:r>
          </a:p>
          <a:p>
            <a:pPr algn="just" fontAlgn="auto">
              <a:lnSpc>
                <a:spcPts val="2200"/>
              </a:lnSpc>
              <a:spcAft>
                <a:spcPts val="0"/>
              </a:spcAft>
              <a:tabLst>
                <a:tab pos="512763" algn="l"/>
              </a:tabLst>
              <a:defRPr/>
            </a:pPr>
            <a:r>
              <a:rPr lang="en-US" sz="7200" dirty="0">
                <a:solidFill>
                  <a:schemeClr val="tx1"/>
                </a:solidFill>
                <a:latin typeface="Verdana" pitchFamily="34" charset="0"/>
                <a:ea typeface="Verdana" pitchFamily="34" charset="0"/>
                <a:cs typeface="Verdana" pitchFamily="34" charset="0"/>
              </a:rPr>
              <a:t>	</a:t>
            </a:r>
            <a:r>
              <a:rPr lang="en-US" sz="7200" dirty="0" smtClean="0">
                <a:solidFill>
                  <a:schemeClr val="tx1"/>
                </a:solidFill>
                <a:latin typeface="Verdana" pitchFamily="34" charset="0"/>
                <a:ea typeface="Verdana" pitchFamily="34" charset="0"/>
                <a:cs typeface="Verdana" pitchFamily="34" charset="0"/>
              </a:rPr>
              <a:t>19</a:t>
            </a:r>
            <a:r>
              <a:rPr lang="en-US" sz="7200" baseline="30000" dirty="0" smtClean="0">
                <a:solidFill>
                  <a:schemeClr val="tx1"/>
                </a:solidFill>
                <a:latin typeface="Verdana" pitchFamily="34" charset="0"/>
                <a:ea typeface="Verdana" pitchFamily="34" charset="0"/>
                <a:cs typeface="Verdana" pitchFamily="34" charset="0"/>
              </a:rPr>
              <a:t>th</a:t>
            </a:r>
            <a:r>
              <a:rPr lang="en-US" sz="7200" dirty="0" smtClean="0">
                <a:solidFill>
                  <a:schemeClr val="tx1"/>
                </a:solidFill>
                <a:latin typeface="Verdana" pitchFamily="34" charset="0"/>
                <a:ea typeface="Verdana" pitchFamily="34" charset="0"/>
                <a:cs typeface="Verdana" pitchFamily="34" charset="0"/>
              </a:rPr>
              <a:t> Century</a:t>
            </a:r>
          </a:p>
          <a:p>
            <a:pPr algn="just" fontAlgn="auto">
              <a:lnSpc>
                <a:spcPts val="2200"/>
              </a:lnSpc>
              <a:spcAft>
                <a:spcPts val="0"/>
              </a:spcAft>
              <a:tabLst>
                <a:tab pos="512763" algn="l"/>
              </a:tabLst>
              <a:defRPr/>
            </a:pPr>
            <a:r>
              <a:rPr lang="en-US" sz="7200" dirty="0" smtClean="0">
                <a:solidFill>
                  <a:schemeClr val="tx1"/>
                </a:solidFill>
                <a:latin typeface="Verdana" pitchFamily="34" charset="0"/>
                <a:ea typeface="Verdana" pitchFamily="34" charset="0"/>
                <a:cs typeface="Verdana" pitchFamily="34" charset="0"/>
              </a:rPr>
              <a:t>6.	Regular Appearance of Pro Poor Radicals </a:t>
            </a:r>
          </a:p>
          <a:p>
            <a:pPr algn="just" fontAlgn="auto">
              <a:lnSpc>
                <a:spcPts val="2200"/>
              </a:lnSpc>
              <a:spcAft>
                <a:spcPts val="0"/>
              </a:spcAft>
              <a:tabLst>
                <a:tab pos="512763" algn="l"/>
              </a:tabLst>
              <a:defRPr/>
            </a:pPr>
            <a:r>
              <a:rPr lang="en-US" sz="7200" dirty="0" smtClean="0">
                <a:solidFill>
                  <a:schemeClr val="tx1"/>
                </a:solidFill>
                <a:latin typeface="Verdana" pitchFamily="34" charset="0"/>
                <a:ea typeface="Verdana" pitchFamily="34" charset="0"/>
                <a:cs typeface="Verdana" pitchFamily="34" charset="0"/>
              </a:rPr>
              <a:t>	among British Upper Classes in the Period</a:t>
            </a:r>
          </a:p>
          <a:p>
            <a:pPr algn="just" fontAlgn="auto">
              <a:lnSpc>
                <a:spcPts val="2200"/>
              </a:lnSpc>
              <a:spcAft>
                <a:spcPts val="0"/>
              </a:spcAft>
              <a:tabLst>
                <a:tab pos="512763" algn="l"/>
              </a:tabLst>
              <a:defRPr/>
            </a:pPr>
            <a:r>
              <a:rPr lang="en-US" sz="7200" dirty="0" smtClean="0">
                <a:solidFill>
                  <a:schemeClr val="tx1"/>
                </a:solidFill>
                <a:latin typeface="Verdana" pitchFamily="34" charset="0"/>
                <a:ea typeface="Verdana" pitchFamily="34" charset="0"/>
                <a:cs typeface="Verdana" pitchFamily="34" charset="0"/>
              </a:rPr>
              <a:t>7.	The Ideology of the Empire and </a:t>
            </a:r>
          </a:p>
          <a:p>
            <a:pPr algn="just" fontAlgn="auto">
              <a:lnSpc>
                <a:spcPts val="2200"/>
              </a:lnSpc>
              <a:spcAft>
                <a:spcPts val="0"/>
              </a:spcAft>
              <a:tabLst>
                <a:tab pos="512763" algn="l"/>
              </a:tabLst>
              <a:defRPr/>
            </a:pPr>
            <a:r>
              <a:rPr lang="en-US" sz="7200" dirty="0" smtClean="0">
                <a:solidFill>
                  <a:schemeClr val="tx1"/>
                </a:solidFill>
                <a:latin typeface="Verdana" pitchFamily="34" charset="0"/>
                <a:ea typeface="Verdana" pitchFamily="34" charset="0"/>
                <a:cs typeface="Verdana" pitchFamily="34" charset="0"/>
              </a:rPr>
              <a:t>	Popular Nationalism also Kept Workers </a:t>
            </a:r>
          </a:p>
          <a:p>
            <a:pPr algn="just" fontAlgn="auto">
              <a:lnSpc>
                <a:spcPts val="2200"/>
              </a:lnSpc>
              <a:spcAft>
                <a:spcPts val="0"/>
              </a:spcAft>
              <a:tabLst>
                <a:tab pos="512763" algn="l"/>
              </a:tabLst>
              <a:defRPr/>
            </a:pPr>
            <a:r>
              <a:rPr lang="en-US" sz="7200" dirty="0">
                <a:solidFill>
                  <a:schemeClr val="tx1"/>
                </a:solidFill>
                <a:latin typeface="Verdana" pitchFamily="34" charset="0"/>
                <a:ea typeface="Verdana" pitchFamily="34" charset="0"/>
                <a:cs typeface="Verdana" pitchFamily="34" charset="0"/>
              </a:rPr>
              <a:t>	</a:t>
            </a:r>
            <a:r>
              <a:rPr lang="en-US" sz="7200" dirty="0" smtClean="0">
                <a:solidFill>
                  <a:schemeClr val="tx1"/>
                </a:solidFill>
                <a:latin typeface="Verdana" pitchFamily="34" charset="0"/>
                <a:ea typeface="Verdana" pitchFamily="34" charset="0"/>
                <a:cs typeface="Verdana" pitchFamily="34" charset="0"/>
              </a:rPr>
              <a:t>Loyal to British State</a:t>
            </a:r>
          </a:p>
          <a:p>
            <a:pPr algn="just" fontAlgn="auto">
              <a:lnSpc>
                <a:spcPts val="2200"/>
              </a:lnSpc>
              <a:spcAft>
                <a:spcPts val="0"/>
              </a:spcAft>
              <a:tabLst>
                <a:tab pos="512763" algn="l"/>
              </a:tabLst>
              <a:defRPr/>
            </a:pPr>
            <a:r>
              <a:rPr lang="en-US" sz="7200" dirty="0" smtClean="0">
                <a:solidFill>
                  <a:schemeClr val="tx1"/>
                </a:solidFill>
                <a:latin typeface="Verdana" pitchFamily="34" charset="0"/>
                <a:ea typeface="Verdana" pitchFamily="34" charset="0"/>
                <a:cs typeface="Verdana" pitchFamily="34" charset="0"/>
              </a:rPr>
              <a:t>8.	Failures of Utopian Socialism</a:t>
            </a:r>
          </a:p>
        </p:txBody>
      </p:sp>
      <p:pic>
        <p:nvPicPr>
          <p:cNvPr id="4" name="Picture 4205" descr="kier hardy"/>
          <p:cNvPicPr>
            <a:picLocks noChangeAspect="1" noChangeArrowheads="1"/>
          </p:cNvPicPr>
          <p:nvPr/>
        </p:nvPicPr>
        <p:blipFill>
          <a:blip r:embed="rId3"/>
          <a:srcRect/>
          <a:stretch>
            <a:fillRect/>
          </a:stretch>
        </p:blipFill>
        <p:spPr bwMode="auto">
          <a:xfrm>
            <a:off x="5786437" y="3289347"/>
            <a:ext cx="3052763" cy="2541322"/>
          </a:xfrm>
          <a:prstGeom prst="rect">
            <a:avLst/>
          </a:prstGeom>
          <a:noFill/>
          <a:ln w="9525">
            <a:noFill/>
            <a:miter lim="800000"/>
            <a:headEnd/>
            <a:tailEnd/>
          </a:ln>
        </p:spPr>
      </p:pic>
      <p:sp>
        <p:nvSpPr>
          <p:cNvPr id="5" name="Rectangle 3"/>
          <p:cNvSpPr>
            <a:spLocks noChangeArrowheads="1"/>
          </p:cNvSpPr>
          <p:nvPr/>
        </p:nvSpPr>
        <p:spPr bwMode="auto">
          <a:xfrm>
            <a:off x="5786437" y="5867400"/>
            <a:ext cx="3052762" cy="830997"/>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Election </a:t>
            </a:r>
            <a:r>
              <a:rPr lang="en-US" sz="1200" b="1" dirty="0">
                <a:solidFill>
                  <a:srgbClr val="FF0000"/>
                </a:solidFill>
                <a:latin typeface="Verdana" pitchFamily="34" charset="0"/>
                <a:ea typeface="Calibri" pitchFamily="34" charset="0"/>
                <a:cs typeface="Mangal" pitchFamily="2"/>
              </a:rPr>
              <a:t>Poster of </a:t>
            </a:r>
            <a:r>
              <a:rPr lang="en-US" sz="1200" b="1" dirty="0" err="1">
                <a:solidFill>
                  <a:srgbClr val="FF0000"/>
                </a:solidFill>
                <a:latin typeface="Verdana" pitchFamily="34" charset="0"/>
                <a:ea typeface="Calibri" pitchFamily="34" charset="0"/>
                <a:cs typeface="Mangal" pitchFamily="2"/>
              </a:rPr>
              <a:t>Labour</a:t>
            </a:r>
            <a:r>
              <a:rPr lang="en-US" sz="1200" b="1" dirty="0">
                <a:solidFill>
                  <a:srgbClr val="FF0000"/>
                </a:solidFill>
                <a:latin typeface="Verdana" pitchFamily="34" charset="0"/>
                <a:ea typeface="Calibri" pitchFamily="34" charset="0"/>
                <a:cs typeface="Mangal" pitchFamily="2"/>
              </a:rPr>
              <a:t> Candidate: Kier </a:t>
            </a:r>
            <a:r>
              <a:rPr lang="en-US" sz="1200" b="1" dirty="0" err="1" smtClean="0">
                <a:solidFill>
                  <a:srgbClr val="FF0000"/>
                </a:solidFill>
                <a:latin typeface="Verdana" pitchFamily="34" charset="0"/>
                <a:ea typeface="Calibri" pitchFamily="34" charset="0"/>
                <a:cs typeface="Mangal" pitchFamily="2"/>
              </a:rPr>
              <a:t>Hardie</a:t>
            </a:r>
            <a:r>
              <a:rPr lang="en-US" sz="1200" b="1" dirty="0" smtClean="0">
                <a:solidFill>
                  <a:srgbClr val="FF0000"/>
                </a:solidFill>
                <a:latin typeface="Verdana" pitchFamily="34" charset="0"/>
                <a:ea typeface="Calibri" pitchFamily="34" charset="0"/>
                <a:cs typeface="Mangal" pitchFamily="2"/>
              </a:rPr>
              <a:t> : </a:t>
            </a:r>
            <a:r>
              <a:rPr lang="en-US" sz="1200" b="1" dirty="0">
                <a:solidFill>
                  <a:srgbClr val="FF0000"/>
                </a:solidFill>
              </a:rPr>
              <a:t> </a:t>
            </a:r>
            <a:r>
              <a:rPr lang="en-US" sz="1200" b="1" dirty="0">
                <a:solidFill>
                  <a:srgbClr val="FF0000"/>
                </a:solidFill>
                <a:latin typeface="Verdana" pitchFamily="34" charset="0"/>
              </a:rPr>
              <a:t>Workers’ Power through Parliament </a:t>
            </a:r>
            <a:endParaRPr lang="en-IN" sz="12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11162"/>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Women and Men Feminists</a:t>
            </a:r>
            <a:endParaRPr lang="en-US" sz="2400" b="1" dirty="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990600"/>
            <a:ext cx="8229600" cy="4525963"/>
          </a:xfrm>
        </p:spPr>
        <p:txBody>
          <a:bodyPr/>
          <a:lstStyle/>
          <a:p>
            <a:pPr marL="514350" indent="-514350">
              <a:lnSpc>
                <a:spcPct val="150000"/>
              </a:lnSpc>
              <a:buFont typeface="+mj-lt"/>
              <a:buAutoNum type="arabicPeriod"/>
              <a:tabLst>
                <a:tab pos="512763" algn="l"/>
              </a:tabLst>
            </a:pPr>
            <a:r>
              <a:rPr lang="en-US" sz="1800" dirty="0" smtClean="0">
                <a:latin typeface="Verdana" pitchFamily="34" charset="0"/>
                <a:ea typeface="Verdana" pitchFamily="34" charset="0"/>
                <a:cs typeface="Verdana" pitchFamily="34" charset="0"/>
              </a:rPr>
              <a:t>Early Feminist Writers</a:t>
            </a:r>
          </a:p>
          <a:p>
            <a:pPr marL="514350" indent="-514350">
              <a:lnSpc>
                <a:spcPct val="150000"/>
              </a:lnSpc>
              <a:buFont typeface="+mj-lt"/>
              <a:buAutoNum type="arabicPeriod"/>
              <a:tabLst>
                <a:tab pos="512763" algn="l"/>
              </a:tabLst>
            </a:pPr>
            <a:r>
              <a:rPr lang="en-US" sz="1800" dirty="0" smtClean="0">
                <a:latin typeface="Verdana" pitchFamily="34" charset="0"/>
                <a:ea typeface="Verdana" pitchFamily="34" charset="0"/>
                <a:cs typeface="Verdana" pitchFamily="34" charset="0"/>
              </a:rPr>
              <a:t>Women’s Entry in Modern Industry and Services as well as Higher Education on a Large Scale</a:t>
            </a:r>
          </a:p>
          <a:p>
            <a:pPr marL="514350" indent="-514350">
              <a:lnSpc>
                <a:spcPct val="150000"/>
              </a:lnSpc>
              <a:buFont typeface="+mj-lt"/>
              <a:buAutoNum type="arabicPeriod"/>
              <a:tabLst>
                <a:tab pos="512763" algn="l"/>
              </a:tabLst>
            </a:pPr>
            <a:r>
              <a:rPr lang="en-US" sz="1800" dirty="0" smtClean="0">
                <a:latin typeface="Verdana" pitchFamily="34" charset="0"/>
                <a:ea typeface="Verdana" pitchFamily="34" charset="0"/>
                <a:cs typeface="Verdana" pitchFamily="34" charset="0"/>
              </a:rPr>
              <a:t>The Suffragettes Movement for Women’s Political Rights</a:t>
            </a:r>
            <a:endParaRPr lang="en-US" sz="1800" dirty="0">
              <a:latin typeface="Verdana" pitchFamily="34" charset="0"/>
              <a:ea typeface="Verdana" pitchFamily="34" charset="0"/>
              <a:cs typeface="Verdana" pitchFamily="34" charset="0"/>
            </a:endParaRPr>
          </a:p>
        </p:txBody>
      </p:sp>
      <p:pic>
        <p:nvPicPr>
          <p:cNvPr id="4" name="Picture 4182" descr="wollstonecraft"/>
          <p:cNvPicPr>
            <a:picLocks noChangeAspect="1" noChangeArrowheads="1"/>
          </p:cNvPicPr>
          <p:nvPr/>
        </p:nvPicPr>
        <p:blipFill>
          <a:blip r:embed="rId2"/>
          <a:srcRect/>
          <a:stretch>
            <a:fillRect/>
          </a:stretch>
        </p:blipFill>
        <p:spPr bwMode="auto">
          <a:xfrm>
            <a:off x="5325193" y="2895600"/>
            <a:ext cx="3361607" cy="3276600"/>
          </a:xfrm>
          <a:prstGeom prst="rect">
            <a:avLst/>
          </a:prstGeom>
          <a:noFill/>
          <a:ln w="9525">
            <a:noFill/>
            <a:miter lim="800000"/>
            <a:headEnd/>
            <a:tailEnd/>
          </a:ln>
        </p:spPr>
      </p:pic>
      <p:sp>
        <p:nvSpPr>
          <p:cNvPr id="5" name="Rectangle 3"/>
          <p:cNvSpPr>
            <a:spLocks noChangeArrowheads="1"/>
          </p:cNvSpPr>
          <p:nvPr/>
        </p:nvSpPr>
        <p:spPr bwMode="auto">
          <a:xfrm>
            <a:off x="914400" y="6248400"/>
            <a:ext cx="7772399" cy="307777"/>
          </a:xfrm>
          <a:prstGeom prst="rect">
            <a:avLst/>
          </a:prstGeom>
          <a:noFill/>
          <a:ln w="9525">
            <a:noFill/>
            <a:miter lim="800000"/>
            <a:headEnd/>
            <a:tailEnd/>
          </a:ln>
        </p:spPr>
        <p:txBody>
          <a:bodyPr wrap="square">
            <a:spAutoFit/>
          </a:bodyPr>
          <a:lstStyle/>
          <a:p>
            <a:pPr algn="ctr"/>
            <a:r>
              <a:rPr lang="en-US" sz="1400" b="1" dirty="0" smtClean="0">
                <a:solidFill>
                  <a:srgbClr val="FF0000"/>
                </a:solidFill>
                <a:latin typeface="Verdana" pitchFamily="34" charset="0"/>
                <a:ea typeface="Calibri" pitchFamily="34" charset="0"/>
                <a:cs typeface="Mangal" pitchFamily="2"/>
              </a:rPr>
              <a:t>John Stuart Mill                                            Mary </a:t>
            </a:r>
            <a:r>
              <a:rPr lang="en-US" sz="1400" b="1" dirty="0">
                <a:solidFill>
                  <a:srgbClr val="FF0000"/>
                </a:solidFill>
                <a:latin typeface="Verdana" pitchFamily="34" charset="0"/>
                <a:ea typeface="Calibri" pitchFamily="34" charset="0"/>
                <a:cs typeface="Mangal" pitchFamily="2"/>
              </a:rPr>
              <a:t>Wollstonecraft</a:t>
            </a:r>
            <a:endParaRPr lang="en-IN" sz="14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p:txBody>
          <a:bodyPr/>
          <a:lstStyle/>
          <a:p>
            <a:pPr>
              <a:defRPr/>
            </a:pPr>
            <a:fld id="{818A5765-F390-40C2-B283-2B3E72C4CF6A}" type="slidenum">
              <a:rPr lang="en-US" smtClean="0"/>
              <a:pPr>
                <a:defRPr/>
              </a:pPr>
              <a:t>29</a:t>
            </a:fld>
            <a:endParaRPr lang="en-US"/>
          </a:p>
        </p:txBody>
      </p:sp>
      <p:pic>
        <p:nvPicPr>
          <p:cNvPr id="7" name="Picture 4212" descr="js_mill"/>
          <p:cNvPicPr>
            <a:picLocks noChangeAspect="1" noChangeArrowheads="1"/>
          </p:cNvPicPr>
          <p:nvPr/>
        </p:nvPicPr>
        <p:blipFill>
          <a:blip r:embed="rId3"/>
          <a:srcRect/>
          <a:stretch>
            <a:fillRect/>
          </a:stretch>
        </p:blipFill>
        <p:spPr bwMode="auto">
          <a:xfrm>
            <a:off x="990600" y="2971800"/>
            <a:ext cx="3200399"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364397"/>
            <a:ext cx="7924800" cy="4267200"/>
          </a:xfrm>
        </p:spPr>
        <p:txBody>
          <a:bodyPr rtlCol="0">
            <a:normAutofit fontScale="92500" lnSpcReduction="10000"/>
          </a:bodyPr>
          <a:lstStyle/>
          <a:p>
            <a:pPr algn="l" fontAlgn="auto">
              <a:lnSpc>
                <a:spcPct val="170000"/>
              </a:lnSpc>
              <a:spcAft>
                <a:spcPts val="0"/>
              </a:spcAft>
              <a:defRPr/>
            </a:pPr>
            <a:r>
              <a:rPr lang="en-US" sz="1800" dirty="0" smtClean="0">
                <a:solidFill>
                  <a:schemeClr val="tx1"/>
                </a:solidFill>
                <a:latin typeface="Verdana" pitchFamily="34" charset="0"/>
                <a:ea typeface="Verdana" pitchFamily="34" charset="0"/>
                <a:cs typeface="Verdana" pitchFamily="34" charset="0"/>
              </a:rPr>
              <a:t>Achievements of Modern Britain</a:t>
            </a:r>
          </a:p>
          <a:p>
            <a:pPr algn="l" fontAlgn="auto">
              <a:lnSpc>
                <a:spcPct val="170000"/>
              </a:lnSpc>
              <a:spcAft>
                <a:spcPts val="0"/>
              </a:spcAft>
              <a:defRPr/>
            </a:pPr>
            <a:r>
              <a:rPr lang="en-US" sz="1800" dirty="0" smtClean="0">
                <a:solidFill>
                  <a:schemeClr val="tx1"/>
                </a:solidFill>
                <a:latin typeface="Verdana" pitchFamily="34" charset="0"/>
                <a:ea typeface="Verdana" pitchFamily="34" charset="0"/>
                <a:cs typeface="Verdana" pitchFamily="34" charset="0"/>
              </a:rPr>
              <a:t>Hallmarks of Liberal Democracy</a:t>
            </a:r>
          </a:p>
          <a:p>
            <a:pPr algn="l" fontAlgn="auto">
              <a:lnSpc>
                <a:spcPct val="170000"/>
              </a:lnSpc>
              <a:spcAft>
                <a:spcPts val="0"/>
              </a:spcAft>
              <a:defRPr/>
            </a:pPr>
            <a:r>
              <a:rPr lang="en-US" sz="1800" dirty="0" smtClean="0">
                <a:solidFill>
                  <a:schemeClr val="tx1"/>
                </a:solidFill>
                <a:latin typeface="Verdana" pitchFamily="34" charset="0"/>
                <a:ea typeface="Verdana" pitchFamily="34" charset="0"/>
                <a:cs typeface="Verdana" pitchFamily="34" charset="0"/>
              </a:rPr>
              <a:t>Peculiarities of Britain’s Political Transition</a:t>
            </a:r>
          </a:p>
          <a:p>
            <a:pPr algn="l" fontAlgn="auto">
              <a:lnSpc>
                <a:spcPct val="170000"/>
              </a:lnSpc>
              <a:spcAft>
                <a:spcPts val="0"/>
              </a:spcAft>
              <a:defRPr/>
            </a:pPr>
            <a:r>
              <a:rPr lang="en-US" sz="1800" dirty="0" smtClean="0">
                <a:solidFill>
                  <a:schemeClr val="tx1"/>
                </a:solidFill>
                <a:latin typeface="Verdana" pitchFamily="34" charset="0"/>
                <a:ea typeface="Verdana" pitchFamily="34" charset="0"/>
                <a:cs typeface="Verdana" pitchFamily="34" charset="0"/>
              </a:rPr>
              <a:t>An Analytical Approach to Political History</a:t>
            </a:r>
          </a:p>
          <a:p>
            <a:pPr algn="l" fontAlgn="auto">
              <a:lnSpc>
                <a:spcPct val="170000"/>
              </a:lnSpc>
              <a:spcAft>
                <a:spcPts val="0"/>
              </a:spcAft>
              <a:defRPr/>
            </a:pPr>
            <a:r>
              <a:rPr lang="en-US" sz="1800" dirty="0" smtClean="0">
                <a:solidFill>
                  <a:schemeClr val="tx1"/>
                </a:solidFill>
                <a:latin typeface="Verdana" pitchFamily="34" charset="0"/>
                <a:ea typeface="Verdana" pitchFamily="34" charset="0"/>
                <a:cs typeface="Verdana" pitchFamily="34" charset="0"/>
              </a:rPr>
              <a:t>Peculiarities </a:t>
            </a:r>
            <a:r>
              <a:rPr lang="en-US" sz="1800" dirty="0">
                <a:solidFill>
                  <a:schemeClr val="tx1"/>
                </a:solidFill>
                <a:latin typeface="Verdana" pitchFamily="34" charset="0"/>
                <a:ea typeface="Verdana" pitchFamily="34" charset="0"/>
                <a:cs typeface="Verdana" pitchFamily="34" charset="0"/>
              </a:rPr>
              <a:t>of 18</a:t>
            </a:r>
            <a:r>
              <a:rPr lang="en-US" sz="1800" baseline="30000" dirty="0">
                <a:solidFill>
                  <a:schemeClr val="tx1"/>
                </a:solidFill>
                <a:latin typeface="Verdana" pitchFamily="34" charset="0"/>
                <a:ea typeface="Verdana" pitchFamily="34" charset="0"/>
                <a:cs typeface="Verdana" pitchFamily="34" charset="0"/>
              </a:rPr>
              <a:t>th</a:t>
            </a:r>
            <a:r>
              <a:rPr lang="en-US" sz="1800" dirty="0">
                <a:solidFill>
                  <a:schemeClr val="tx1"/>
                </a:solidFill>
                <a:latin typeface="Verdana" pitchFamily="34" charset="0"/>
                <a:ea typeface="Verdana" pitchFamily="34" charset="0"/>
                <a:cs typeface="Verdana" pitchFamily="34" charset="0"/>
              </a:rPr>
              <a:t> Century British </a:t>
            </a:r>
            <a:r>
              <a:rPr lang="en-US" sz="1800" dirty="0" smtClean="0">
                <a:solidFill>
                  <a:schemeClr val="tx1"/>
                </a:solidFill>
                <a:latin typeface="Verdana" pitchFamily="34" charset="0"/>
                <a:ea typeface="Verdana" pitchFamily="34" charset="0"/>
                <a:cs typeface="Verdana" pitchFamily="34" charset="0"/>
              </a:rPr>
              <a:t>State</a:t>
            </a:r>
          </a:p>
          <a:p>
            <a:pPr algn="l" fontAlgn="auto">
              <a:lnSpc>
                <a:spcPct val="170000"/>
              </a:lnSpc>
              <a:spcAft>
                <a:spcPts val="0"/>
              </a:spcAft>
              <a:defRPr/>
            </a:pPr>
            <a:r>
              <a:rPr lang="en-US" sz="1800" dirty="0" smtClean="0">
                <a:solidFill>
                  <a:schemeClr val="tx1"/>
                </a:solidFill>
                <a:latin typeface="Verdana" pitchFamily="34" charset="0"/>
                <a:ea typeface="Verdana" pitchFamily="34" charset="0"/>
                <a:cs typeface="Verdana" pitchFamily="34" charset="0"/>
              </a:rPr>
              <a:t>Early </a:t>
            </a:r>
            <a:r>
              <a:rPr lang="en-US" sz="1800" dirty="0">
                <a:solidFill>
                  <a:schemeClr val="tx1"/>
                </a:solidFill>
                <a:latin typeface="Verdana" pitchFamily="34" charset="0"/>
                <a:ea typeface="Verdana" pitchFamily="34" charset="0"/>
                <a:cs typeface="Verdana" pitchFamily="34" charset="0"/>
              </a:rPr>
              <a:t>Modern British </a:t>
            </a:r>
            <a:r>
              <a:rPr lang="en-US" sz="1800" dirty="0" smtClean="0">
                <a:solidFill>
                  <a:schemeClr val="tx1"/>
                </a:solidFill>
                <a:latin typeface="Verdana" pitchFamily="34" charset="0"/>
                <a:ea typeface="Verdana" pitchFamily="34" charset="0"/>
                <a:cs typeface="Verdana" pitchFamily="34" charset="0"/>
              </a:rPr>
              <a:t>Society</a:t>
            </a:r>
          </a:p>
          <a:p>
            <a:pPr algn="l" fontAlgn="auto">
              <a:lnSpc>
                <a:spcPct val="170000"/>
              </a:lnSpc>
              <a:spcAft>
                <a:spcPts val="0"/>
              </a:spcAft>
              <a:defRPr/>
            </a:pPr>
            <a:r>
              <a:rPr lang="en-US" sz="1800" dirty="0" smtClean="0">
                <a:solidFill>
                  <a:schemeClr val="tx1"/>
                </a:solidFill>
                <a:latin typeface="Verdana" pitchFamily="34" charset="0"/>
                <a:ea typeface="Verdana" pitchFamily="34" charset="0"/>
                <a:cs typeface="Verdana" pitchFamily="34" charset="0"/>
              </a:rPr>
              <a:t>Problems </a:t>
            </a:r>
            <a:r>
              <a:rPr lang="en-US" sz="1800" dirty="0">
                <a:solidFill>
                  <a:schemeClr val="tx1"/>
                </a:solidFill>
                <a:latin typeface="Verdana" pitchFamily="34" charset="0"/>
                <a:ea typeface="Verdana" pitchFamily="34" charset="0"/>
                <a:cs typeface="Verdana" pitchFamily="34" charset="0"/>
              </a:rPr>
              <a:t>in 18</a:t>
            </a:r>
            <a:r>
              <a:rPr lang="en-US" sz="1800" baseline="30000" dirty="0">
                <a:solidFill>
                  <a:schemeClr val="tx1"/>
                </a:solidFill>
                <a:latin typeface="Verdana" pitchFamily="34" charset="0"/>
                <a:ea typeface="Verdana" pitchFamily="34" charset="0"/>
                <a:cs typeface="Verdana" pitchFamily="34" charset="0"/>
              </a:rPr>
              <a:t>th</a:t>
            </a:r>
            <a:r>
              <a:rPr lang="en-US" sz="1800" dirty="0">
                <a:solidFill>
                  <a:schemeClr val="tx1"/>
                </a:solidFill>
                <a:latin typeface="Verdana" pitchFamily="34" charset="0"/>
                <a:ea typeface="Verdana" pitchFamily="34" charset="0"/>
                <a:cs typeface="Verdana" pitchFamily="34" charset="0"/>
              </a:rPr>
              <a:t> Century British Polity</a:t>
            </a:r>
            <a:br>
              <a:rPr lang="en-US" sz="1800" dirty="0">
                <a:solidFill>
                  <a:schemeClr val="tx1"/>
                </a:solidFill>
                <a:latin typeface="Verdana" pitchFamily="34" charset="0"/>
                <a:ea typeface="Verdana" pitchFamily="34" charset="0"/>
                <a:cs typeface="Verdana" pitchFamily="34" charset="0"/>
              </a:rPr>
            </a:br>
            <a:r>
              <a:rPr lang="en-US" sz="1800" dirty="0">
                <a:solidFill>
                  <a:schemeClr val="tx1"/>
                </a:solidFill>
                <a:latin typeface="Verdana" pitchFamily="34" charset="0"/>
                <a:ea typeface="Verdana" pitchFamily="34" charset="0"/>
                <a:cs typeface="Verdana" pitchFamily="34" charset="0"/>
              </a:rPr>
              <a:t>Uniqueness of Victorian Improvements</a:t>
            </a:r>
            <a:br>
              <a:rPr lang="en-US" sz="1800" dirty="0">
                <a:solidFill>
                  <a:schemeClr val="tx1"/>
                </a:solidFill>
                <a:latin typeface="Verdana" pitchFamily="34" charset="0"/>
                <a:ea typeface="Verdana" pitchFamily="34" charset="0"/>
                <a:cs typeface="Verdana" pitchFamily="34" charset="0"/>
              </a:rPr>
            </a:br>
            <a:r>
              <a:rPr lang="en-US" sz="1800" dirty="0">
                <a:solidFill>
                  <a:schemeClr val="tx1"/>
                </a:solidFill>
                <a:latin typeface="Verdana" pitchFamily="34" charset="0"/>
                <a:ea typeface="Verdana" pitchFamily="34" charset="0"/>
                <a:cs typeface="Verdana" pitchFamily="34" charset="0"/>
              </a:rPr>
              <a:t>Steps in the Advancement of </a:t>
            </a:r>
            <a:r>
              <a:rPr lang="en-US" sz="1800" dirty="0" smtClean="0">
                <a:solidFill>
                  <a:schemeClr val="tx1"/>
                </a:solidFill>
                <a:latin typeface="Verdana" pitchFamily="34" charset="0"/>
                <a:ea typeface="Verdana" pitchFamily="34" charset="0"/>
                <a:cs typeface="Verdana" pitchFamily="34" charset="0"/>
              </a:rPr>
              <a:t>Democracy</a:t>
            </a:r>
          </a:p>
        </p:txBody>
      </p:sp>
      <p:sp>
        <p:nvSpPr>
          <p:cNvPr id="2" name="TextBox 1"/>
          <p:cNvSpPr txBox="1"/>
          <p:nvPr/>
        </p:nvSpPr>
        <p:spPr>
          <a:xfrm>
            <a:off x="685800" y="381000"/>
            <a:ext cx="8001000" cy="461665"/>
          </a:xfrm>
          <a:prstGeom prst="rect">
            <a:avLst/>
          </a:prstGeom>
          <a:noFill/>
        </p:spPr>
        <p:txBody>
          <a:bodyPr wrap="square" rtlCol="0">
            <a:spAutoFit/>
          </a:bodyPr>
          <a:lstStyle/>
          <a:p>
            <a:pPr algn="ctr" fontAlgn="auto">
              <a:spcBef>
                <a:spcPts val="0"/>
              </a:spcBef>
              <a:spcAft>
                <a:spcPts val="0"/>
              </a:spcAft>
              <a:defRPr/>
            </a:pPr>
            <a:r>
              <a:rPr lang="en-US" sz="2400" b="1" dirty="0" smtClean="0">
                <a:solidFill>
                  <a:srgbClr val="FF0000"/>
                </a:solidFill>
                <a:latin typeface="Verdana" pitchFamily="34" charset="0"/>
                <a:ea typeface="Verdana" pitchFamily="34" charset="0"/>
                <a:cs typeface="Verdana" pitchFamily="34" charset="0"/>
              </a:rPr>
              <a:t>Points to Cover</a:t>
            </a:r>
            <a:endParaRPr lang="en-US" sz="2400" b="1" dirty="0">
              <a:solidFill>
                <a:srgbClr val="FF0000"/>
              </a:solidFill>
              <a:latin typeface="Verdana" pitchFamily="34" charset="0"/>
              <a:ea typeface="Verdana" pitchFamily="34" charset="0"/>
              <a:cs typeface="Verdana" pitchFamily="34" charset="0"/>
            </a:endParaRPr>
          </a:p>
        </p:txBody>
      </p:sp>
      <p:pic>
        <p:nvPicPr>
          <p:cNvPr id="7" name="Picture 3" descr="British_Empire_Anachronous_4[1]"/>
          <p:cNvPicPr>
            <a:picLocks noChangeAspect="1" noChangeArrowheads="1"/>
          </p:cNvPicPr>
          <p:nvPr/>
        </p:nvPicPr>
        <p:blipFill>
          <a:blip r:embed="rId2"/>
          <a:srcRect/>
          <a:stretch>
            <a:fillRect/>
          </a:stretch>
        </p:blipFill>
        <p:spPr bwMode="auto">
          <a:xfrm>
            <a:off x="5638800" y="3606800"/>
            <a:ext cx="3276600" cy="2184400"/>
          </a:xfrm>
          <a:prstGeom prst="rect">
            <a:avLst/>
          </a:prstGeom>
          <a:noFill/>
          <a:ln w="9525">
            <a:noFill/>
            <a:miter lim="800000"/>
            <a:headEnd/>
            <a:tailEnd/>
          </a:ln>
        </p:spPr>
      </p:pic>
      <p:sp>
        <p:nvSpPr>
          <p:cNvPr id="8" name="Rectangle 8"/>
          <p:cNvSpPr>
            <a:spLocks noChangeArrowheads="1"/>
          </p:cNvSpPr>
          <p:nvPr/>
        </p:nvSpPr>
        <p:spPr bwMode="auto">
          <a:xfrm>
            <a:off x="5638800" y="5939135"/>
            <a:ext cx="3048000" cy="461665"/>
          </a:xfrm>
          <a:prstGeom prst="rect">
            <a:avLst/>
          </a:prstGeom>
          <a:noFill/>
          <a:ln w="9525">
            <a:noFill/>
            <a:miter lim="800000"/>
            <a:headEnd/>
            <a:tailEnd/>
          </a:ln>
        </p:spPr>
        <p:txBody>
          <a:bodyPr wrap="square">
            <a:spAutoFit/>
          </a:bodyPr>
          <a:lstStyle/>
          <a:p>
            <a:pPr algn="ctr"/>
            <a:r>
              <a:rPr lang="en-US" sz="1200" b="1" dirty="0">
                <a:solidFill>
                  <a:srgbClr val="FF0000"/>
                </a:solidFill>
                <a:latin typeface="Verdana" pitchFamily="34" charset="0"/>
                <a:ea typeface="Verdana" pitchFamily="34" charset="0"/>
                <a:cs typeface="Verdana" pitchFamily="34" charset="0"/>
              </a:rPr>
              <a:t>Britain’s Spheres of </a:t>
            </a:r>
            <a:r>
              <a:rPr lang="en-US" sz="1200" b="1" dirty="0" smtClean="0">
                <a:solidFill>
                  <a:srgbClr val="FF0000"/>
                </a:solidFill>
                <a:latin typeface="Verdana" pitchFamily="34" charset="0"/>
                <a:ea typeface="Verdana" pitchFamily="34" charset="0"/>
                <a:cs typeface="Verdana" pitchFamily="34" charset="0"/>
              </a:rPr>
              <a:t>Influence</a:t>
            </a:r>
            <a:br>
              <a:rPr lang="en-US" sz="1200" b="1" dirty="0" smtClean="0">
                <a:solidFill>
                  <a:srgbClr val="FF0000"/>
                </a:solidFill>
                <a:latin typeface="Verdana" pitchFamily="34" charset="0"/>
                <a:ea typeface="Verdana" pitchFamily="34" charset="0"/>
                <a:cs typeface="Verdana" pitchFamily="34" charset="0"/>
              </a:rPr>
            </a:br>
            <a:r>
              <a:rPr lang="en-US" sz="1200" b="1" dirty="0" smtClean="0">
                <a:solidFill>
                  <a:srgbClr val="FF0000"/>
                </a:solidFill>
                <a:latin typeface="Verdana" pitchFamily="34" charset="0"/>
                <a:ea typeface="Verdana" pitchFamily="34" charset="0"/>
                <a:cs typeface="Verdana" pitchFamily="34" charset="0"/>
              </a:rPr>
              <a:t>In </a:t>
            </a:r>
            <a:r>
              <a:rPr lang="en-US" sz="1200" b="1" dirty="0">
                <a:solidFill>
                  <a:srgbClr val="FF0000"/>
                </a:solidFill>
                <a:latin typeface="Verdana" pitchFamily="34" charset="0"/>
                <a:ea typeface="Verdana" pitchFamily="34" charset="0"/>
                <a:cs typeface="Verdana" pitchFamily="34" charset="0"/>
              </a:rPr>
              <a:t>Late 19</a:t>
            </a:r>
            <a:r>
              <a:rPr lang="en-US" sz="1200" b="1" baseline="30000" dirty="0">
                <a:solidFill>
                  <a:srgbClr val="FF0000"/>
                </a:solidFill>
                <a:latin typeface="Verdana" pitchFamily="34" charset="0"/>
                <a:ea typeface="Verdana" pitchFamily="34" charset="0"/>
                <a:cs typeface="Verdana" pitchFamily="34" charset="0"/>
              </a:rPr>
              <a:t>th</a:t>
            </a:r>
            <a:r>
              <a:rPr lang="en-US" sz="1200" b="1" dirty="0">
                <a:solidFill>
                  <a:srgbClr val="FF0000"/>
                </a:solidFill>
                <a:latin typeface="Verdana" pitchFamily="34" charset="0"/>
                <a:ea typeface="Verdana" pitchFamily="34" charset="0"/>
                <a:cs typeface="Verdana" pitchFamily="34" charset="0"/>
              </a:rPr>
              <a:t> </a:t>
            </a:r>
            <a:r>
              <a:rPr lang="en-US" sz="1200" b="1" dirty="0" smtClean="0">
                <a:solidFill>
                  <a:srgbClr val="FF0000"/>
                </a:solidFill>
                <a:latin typeface="Verdana" pitchFamily="34" charset="0"/>
                <a:ea typeface="Verdana" pitchFamily="34" charset="0"/>
                <a:cs typeface="Verdana" pitchFamily="34" charset="0"/>
              </a:rPr>
              <a:t>century</a:t>
            </a:r>
            <a:endParaRPr lang="en-IN" sz="1200" b="1" dirty="0">
              <a:solidFill>
                <a:srgbClr val="FF0000"/>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762000" y="228600"/>
            <a:ext cx="7543800" cy="6858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Duality in State’s Response to Middle Class and Working Class Demands</a:t>
            </a:r>
          </a:p>
        </p:txBody>
      </p:sp>
      <p:sp>
        <p:nvSpPr>
          <p:cNvPr id="3" name="Subtitle 2"/>
          <p:cNvSpPr>
            <a:spLocks noGrp="1"/>
          </p:cNvSpPr>
          <p:nvPr>
            <p:ph type="subTitle" idx="1"/>
          </p:nvPr>
        </p:nvSpPr>
        <p:spPr>
          <a:xfrm>
            <a:off x="304800" y="1066800"/>
            <a:ext cx="8458200" cy="5555673"/>
          </a:xfrm>
        </p:spPr>
        <p:txBody>
          <a:bodyPr rtlCol="0">
            <a:noAutofit/>
          </a:bodyPr>
          <a:lstStyle/>
          <a:p>
            <a:pPr marL="457200" indent="-457200" algn="just" fontAlgn="auto">
              <a:lnSpc>
                <a:spcPts val="23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1. 	Middle Class Demands Accepted through Measures such as Tariff Reforms, </a:t>
            </a:r>
            <a:r>
              <a:rPr lang="en-US" sz="1800" dirty="0" err="1" smtClean="0">
                <a:solidFill>
                  <a:schemeClr val="tx1"/>
                </a:solidFill>
                <a:latin typeface="Verdana" pitchFamily="34" charset="0"/>
                <a:ea typeface="Verdana" pitchFamily="34" charset="0"/>
                <a:cs typeface="Verdana" pitchFamily="34" charset="0"/>
              </a:rPr>
              <a:t>Extention</a:t>
            </a:r>
            <a:r>
              <a:rPr lang="en-US" sz="1800" dirty="0" smtClean="0">
                <a:solidFill>
                  <a:schemeClr val="tx1"/>
                </a:solidFill>
                <a:latin typeface="Verdana" pitchFamily="34" charset="0"/>
                <a:ea typeface="Verdana" pitchFamily="34" charset="0"/>
                <a:cs typeface="Verdana" pitchFamily="34" charset="0"/>
              </a:rPr>
              <a:t> of Franchise to Industrial </a:t>
            </a:r>
            <a:r>
              <a:rPr lang="en-US" sz="1800" dirty="0" err="1" smtClean="0">
                <a:solidFill>
                  <a:schemeClr val="tx1"/>
                </a:solidFill>
                <a:latin typeface="Verdana" pitchFamily="34" charset="0"/>
                <a:ea typeface="Verdana" pitchFamily="34" charset="0"/>
                <a:cs typeface="Verdana" pitchFamily="34" charset="0"/>
              </a:rPr>
              <a:t>Centres</a:t>
            </a:r>
            <a:r>
              <a:rPr lang="en-US" sz="1800" dirty="0" smtClean="0">
                <a:solidFill>
                  <a:schemeClr val="tx1"/>
                </a:solidFill>
                <a:latin typeface="Verdana" pitchFamily="34" charset="0"/>
                <a:ea typeface="Verdana" pitchFamily="34" charset="0"/>
                <a:cs typeface="Verdana" pitchFamily="34" charset="0"/>
              </a:rPr>
              <a:t> in 1832, Abolition of Corn Laws, Passage of the New and Stricter Poor Law etc.</a:t>
            </a:r>
          </a:p>
          <a:p>
            <a:pPr marL="457200" indent="-457200" algn="just" fontAlgn="auto">
              <a:lnSpc>
                <a:spcPts val="2300"/>
              </a:lnSpc>
              <a:spcAft>
                <a:spcPts val="0"/>
              </a:spcAft>
              <a:buFont typeface="Arial" pitchFamily="34" charset="0"/>
              <a:buAutoNum type="arabicPeriod" startAt="2"/>
              <a:tabLst>
                <a:tab pos="457200" algn="l"/>
              </a:tabLst>
              <a:defRPr/>
            </a:pPr>
            <a:r>
              <a:rPr lang="en-US" sz="1800" dirty="0" smtClean="0">
                <a:solidFill>
                  <a:schemeClr val="tx1"/>
                </a:solidFill>
                <a:latin typeface="Verdana" pitchFamily="34" charset="0"/>
                <a:ea typeface="Verdana" pitchFamily="34" charset="0"/>
                <a:cs typeface="Verdana" pitchFamily="34" charset="0"/>
              </a:rPr>
              <a:t>On the Other Hand, Workers’ Protests were Brutally Suppressed in the </a:t>
            </a:r>
            <a:r>
              <a:rPr lang="en-US" sz="1800" dirty="0">
                <a:solidFill>
                  <a:schemeClr val="tx1"/>
                </a:solidFill>
                <a:latin typeface="Verdana" pitchFamily="34" charset="0"/>
                <a:ea typeface="Verdana" pitchFamily="34" charset="0"/>
                <a:cs typeface="Verdana" pitchFamily="34" charset="0"/>
              </a:rPr>
              <a:t>Early 19</a:t>
            </a:r>
            <a:r>
              <a:rPr lang="en-US" sz="1800" baseline="30000" dirty="0">
                <a:solidFill>
                  <a:schemeClr val="tx1"/>
                </a:solidFill>
                <a:latin typeface="Verdana" pitchFamily="34" charset="0"/>
                <a:ea typeface="Verdana" pitchFamily="34" charset="0"/>
                <a:cs typeface="Verdana" pitchFamily="34" charset="0"/>
              </a:rPr>
              <a:t>th</a:t>
            </a:r>
            <a:r>
              <a:rPr lang="en-US" sz="1800" dirty="0">
                <a:solidFill>
                  <a:schemeClr val="tx1"/>
                </a:solidFill>
                <a:latin typeface="Verdana" pitchFamily="34" charset="0"/>
                <a:ea typeface="Verdana" pitchFamily="34" charset="0"/>
                <a:cs typeface="Verdana" pitchFamily="34" charset="0"/>
              </a:rPr>
              <a:t> Century as Evident in the </a:t>
            </a:r>
            <a:endParaRPr lang="en-US" sz="1800" dirty="0" smtClean="0">
              <a:solidFill>
                <a:schemeClr val="tx1"/>
              </a:solidFill>
              <a:latin typeface="Verdana" pitchFamily="34" charset="0"/>
              <a:ea typeface="Verdana" pitchFamily="34" charset="0"/>
              <a:cs typeface="Verdana" pitchFamily="34" charset="0"/>
            </a:endParaRPr>
          </a:p>
          <a:p>
            <a:pPr algn="just" fontAlgn="auto">
              <a:lnSpc>
                <a:spcPts val="23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err="1" smtClean="0">
                <a:solidFill>
                  <a:schemeClr val="tx1"/>
                </a:solidFill>
                <a:latin typeface="Verdana" pitchFamily="34" charset="0"/>
                <a:ea typeface="Verdana" pitchFamily="34" charset="0"/>
                <a:cs typeface="Verdana" pitchFamily="34" charset="0"/>
              </a:rPr>
              <a:t>Peterloo</a:t>
            </a:r>
            <a:r>
              <a:rPr lang="en-US" sz="1800" dirty="0" smtClean="0">
                <a:solidFill>
                  <a:schemeClr val="tx1"/>
                </a:solidFill>
                <a:latin typeface="Verdana" pitchFamily="34" charset="0"/>
                <a:ea typeface="Verdana" pitchFamily="34" charset="0"/>
                <a:cs typeface="Verdana" pitchFamily="34" charset="0"/>
              </a:rPr>
              <a:t> Massacre, </a:t>
            </a:r>
            <a:r>
              <a:rPr lang="en-US" sz="1800" dirty="0" err="1" smtClean="0">
                <a:solidFill>
                  <a:schemeClr val="tx1"/>
                </a:solidFill>
                <a:latin typeface="Verdana" pitchFamily="34" charset="0"/>
                <a:ea typeface="Verdana" pitchFamily="34" charset="0"/>
                <a:cs typeface="Verdana" pitchFamily="34" charset="0"/>
              </a:rPr>
              <a:t>Tolpuddle</a:t>
            </a:r>
            <a:r>
              <a:rPr lang="en-US" sz="1800" dirty="0" smtClean="0">
                <a:solidFill>
                  <a:schemeClr val="tx1"/>
                </a:solidFill>
                <a:latin typeface="Verdana" pitchFamily="34" charset="0"/>
                <a:ea typeface="Verdana" pitchFamily="34" charset="0"/>
                <a:cs typeface="Verdana" pitchFamily="34" charset="0"/>
              </a:rPr>
              <a:t> Martyrs’ </a:t>
            </a:r>
          </a:p>
          <a:p>
            <a:pPr algn="just" fontAlgn="auto">
              <a:lnSpc>
                <a:spcPts val="23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Case, the </a:t>
            </a:r>
            <a:r>
              <a:rPr lang="en-US" sz="1800" dirty="0" err="1" smtClean="0">
                <a:solidFill>
                  <a:schemeClr val="tx1"/>
                </a:solidFill>
                <a:latin typeface="Verdana" pitchFamily="34" charset="0"/>
                <a:ea typeface="Verdana" pitchFamily="34" charset="0"/>
                <a:cs typeface="Verdana" pitchFamily="34" charset="0"/>
              </a:rPr>
              <a:t>Blanketeers</a:t>
            </a:r>
            <a:r>
              <a:rPr lang="en-US" sz="1800" dirty="0" smtClean="0">
                <a:solidFill>
                  <a:schemeClr val="tx1"/>
                </a:solidFill>
                <a:latin typeface="Verdana" pitchFamily="34" charset="0"/>
                <a:ea typeface="Verdana" pitchFamily="34" charset="0"/>
                <a:cs typeface="Verdana" pitchFamily="34" charset="0"/>
              </a:rPr>
              <a:t>’ March, </a:t>
            </a:r>
          </a:p>
          <a:p>
            <a:pPr algn="just" fontAlgn="auto">
              <a:lnSpc>
                <a:spcPts val="23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Prosecution of </a:t>
            </a:r>
            <a:r>
              <a:rPr lang="en-US" sz="1800" dirty="0" err="1" smtClean="0">
                <a:solidFill>
                  <a:schemeClr val="tx1"/>
                </a:solidFill>
                <a:latin typeface="Verdana" pitchFamily="34" charset="0"/>
                <a:ea typeface="Verdana" pitchFamily="34" charset="0"/>
                <a:cs typeface="Verdana" pitchFamily="34" charset="0"/>
              </a:rPr>
              <a:t>Spenceans</a:t>
            </a:r>
            <a:r>
              <a:rPr lang="en-US" sz="1800" dirty="0" smtClean="0">
                <a:solidFill>
                  <a:schemeClr val="tx1"/>
                </a:solidFill>
                <a:latin typeface="Verdana" pitchFamily="34" charset="0"/>
                <a:ea typeface="Verdana" pitchFamily="34" charset="0"/>
                <a:cs typeface="Verdana" pitchFamily="34" charset="0"/>
              </a:rPr>
              <a:t> and the  </a:t>
            </a:r>
          </a:p>
          <a:p>
            <a:pPr algn="just" fontAlgn="auto">
              <a:lnSpc>
                <a:spcPts val="23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Rejection of all Chartist Petitions.</a:t>
            </a:r>
          </a:p>
          <a:p>
            <a:pPr marL="457200" indent="-457200" algn="just" fontAlgn="auto">
              <a:lnSpc>
                <a:spcPts val="23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3. 	However, Some Radical Demands such </a:t>
            </a:r>
          </a:p>
          <a:p>
            <a:pPr marL="457200" indent="-457200" algn="just" fontAlgn="auto">
              <a:lnSpc>
                <a:spcPts val="2300"/>
              </a:lnSpc>
              <a:spcAft>
                <a:spcPts val="0"/>
              </a:spcAft>
              <a:buFont typeface="Arial" pitchFamily="34" charset="0"/>
              <a:buNone/>
              <a:tabLst>
                <a:tab pos="457200" algn="l"/>
              </a:tabLst>
              <a:defRPr/>
            </a:pPr>
            <a:r>
              <a:rPr lang="en-US" sz="1800" dirty="0" smtClean="0">
                <a:solidFill>
                  <a:schemeClr val="tx1"/>
                </a:solidFill>
                <a:latin typeface="Verdana" pitchFamily="34" charset="0"/>
                <a:ea typeface="Verdana" pitchFamily="34" charset="0"/>
                <a:cs typeface="Verdana" pitchFamily="34" charset="0"/>
              </a:rPr>
              <a:t>	as Universal Adult Franchise and </a:t>
            </a:r>
          </a:p>
          <a:p>
            <a:pPr marL="457200" indent="-457200" algn="just" fontAlgn="auto">
              <a:lnSpc>
                <a:spcPts val="2300"/>
              </a:lnSpc>
              <a:spcAft>
                <a:spcPts val="0"/>
              </a:spcAft>
              <a:buFont typeface="Arial" pitchFamily="34" charset="0"/>
              <a:buNone/>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disempowerment of the Monarchy as </a:t>
            </a:r>
          </a:p>
          <a:p>
            <a:pPr marL="457200" indent="-457200" algn="just" fontAlgn="auto">
              <a:lnSpc>
                <a:spcPts val="2300"/>
              </a:lnSpc>
              <a:spcAft>
                <a:spcPts val="0"/>
              </a:spcAft>
              <a:buFont typeface="Arial" pitchFamily="34" charset="0"/>
              <a:buNone/>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well as the House of Lords </a:t>
            </a:r>
            <a:r>
              <a:rPr lang="en-US" sz="1800" dirty="0" err="1" smtClean="0">
                <a:solidFill>
                  <a:schemeClr val="tx1"/>
                </a:solidFill>
                <a:latin typeface="Verdana" pitchFamily="34" charset="0"/>
                <a:ea typeface="Verdana" pitchFamily="34" charset="0"/>
                <a:cs typeface="Verdana" pitchFamily="34" charset="0"/>
              </a:rPr>
              <a:t>Materialised</a:t>
            </a:r>
            <a:r>
              <a:rPr lang="en-US" sz="1800" dirty="0" smtClean="0">
                <a:solidFill>
                  <a:schemeClr val="tx1"/>
                </a:solidFill>
                <a:latin typeface="Verdana" pitchFamily="34" charset="0"/>
                <a:ea typeface="Verdana" pitchFamily="34" charset="0"/>
                <a:cs typeface="Verdana" pitchFamily="34" charset="0"/>
              </a:rPr>
              <a:t> </a:t>
            </a:r>
          </a:p>
          <a:p>
            <a:pPr marL="457200" indent="-457200" algn="just" fontAlgn="auto">
              <a:lnSpc>
                <a:spcPts val="2300"/>
              </a:lnSpc>
              <a:spcAft>
                <a:spcPts val="0"/>
              </a:spcAft>
              <a:buFont typeface="Arial" pitchFamily="34" charset="0"/>
              <a:buNone/>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with Time along with the Evolution of </a:t>
            </a:r>
          </a:p>
          <a:p>
            <a:pPr marL="457200" indent="-457200" algn="just" fontAlgn="auto">
              <a:lnSpc>
                <a:spcPts val="2300"/>
              </a:lnSpc>
              <a:spcAft>
                <a:spcPts val="0"/>
              </a:spcAft>
              <a:buFont typeface="Arial" pitchFamily="34" charset="0"/>
              <a:buNone/>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 Welfare Machinery for All.</a:t>
            </a:r>
            <a:endParaRPr lang="en-US" sz="1800" dirty="0">
              <a:solidFill>
                <a:schemeClr val="tx1"/>
              </a:solidFill>
              <a:latin typeface="Verdana" pitchFamily="34" charset="0"/>
              <a:ea typeface="Verdana" pitchFamily="34" charset="0"/>
              <a:cs typeface="Verdana" pitchFamily="34" charset="0"/>
            </a:endParaRPr>
          </a:p>
        </p:txBody>
      </p:sp>
      <p:pic>
        <p:nvPicPr>
          <p:cNvPr id="4" name="Picture 4197" descr="Robert_Peel"/>
          <p:cNvPicPr>
            <a:picLocks noChangeAspect="1" noChangeArrowheads="1"/>
          </p:cNvPicPr>
          <p:nvPr/>
        </p:nvPicPr>
        <p:blipFill>
          <a:blip r:embed="rId3"/>
          <a:srcRect/>
          <a:stretch>
            <a:fillRect/>
          </a:stretch>
        </p:blipFill>
        <p:spPr bwMode="auto">
          <a:xfrm>
            <a:off x="5638800" y="2706469"/>
            <a:ext cx="3276600" cy="3413125"/>
          </a:xfrm>
          <a:prstGeom prst="rect">
            <a:avLst/>
          </a:prstGeom>
          <a:noFill/>
          <a:ln w="9525">
            <a:noFill/>
            <a:miter lim="800000"/>
            <a:headEnd/>
            <a:tailEnd/>
          </a:ln>
        </p:spPr>
      </p:pic>
      <p:sp>
        <p:nvSpPr>
          <p:cNvPr id="5" name="Rectangle 3"/>
          <p:cNvSpPr>
            <a:spLocks noChangeArrowheads="1"/>
          </p:cNvSpPr>
          <p:nvPr/>
        </p:nvSpPr>
        <p:spPr bwMode="auto">
          <a:xfrm>
            <a:off x="5638800" y="6135469"/>
            <a:ext cx="3276600" cy="646331"/>
          </a:xfrm>
          <a:prstGeom prst="rect">
            <a:avLst/>
          </a:prstGeom>
          <a:noFill/>
          <a:ln w="9525">
            <a:noFill/>
            <a:miter lim="800000"/>
            <a:headEnd/>
            <a:tailEnd/>
          </a:ln>
        </p:spPr>
        <p:txBody>
          <a:bodyPr wrap="square">
            <a:spAutoFit/>
          </a:bodyPr>
          <a:lstStyle/>
          <a:p>
            <a:pPr algn="ctr"/>
            <a:r>
              <a:rPr lang="hi-IN" sz="1200" b="1" dirty="0" smtClean="0">
                <a:solidFill>
                  <a:srgbClr val="FF0000"/>
                </a:solidFill>
                <a:latin typeface="Verdana" pitchFamily="34" charset="0"/>
                <a:ea typeface="Verdana" pitchFamily="34" charset="0"/>
                <a:cs typeface="Mangal" pitchFamily="2"/>
              </a:rPr>
              <a:t>Sir </a:t>
            </a:r>
            <a:r>
              <a:rPr lang="hi-IN" sz="1200" b="1" dirty="0">
                <a:solidFill>
                  <a:srgbClr val="FF0000"/>
                </a:solidFill>
                <a:latin typeface="Verdana" pitchFamily="34" charset="0"/>
                <a:ea typeface="Verdana" pitchFamily="34" charset="0"/>
                <a:cs typeface="Mangal" pitchFamily="2"/>
              </a:rPr>
              <a:t>Robert </a:t>
            </a:r>
            <a:r>
              <a:rPr lang="hi-IN" sz="1200" b="1" dirty="0" smtClean="0">
                <a:solidFill>
                  <a:srgbClr val="FF0000"/>
                </a:solidFill>
                <a:latin typeface="Verdana" pitchFamily="34" charset="0"/>
                <a:ea typeface="Verdana" pitchFamily="34" charset="0"/>
                <a:cs typeface="Mangal" pitchFamily="2"/>
              </a:rPr>
              <a:t>Peel</a:t>
            </a:r>
            <a:r>
              <a:rPr lang="en-US" sz="1200" b="1" dirty="0" smtClean="0">
                <a:solidFill>
                  <a:srgbClr val="FF0000"/>
                </a:solidFill>
                <a:latin typeface="Verdana" pitchFamily="34" charset="0"/>
                <a:ea typeface="Verdana" pitchFamily="34" charset="0"/>
                <a:cs typeface="Mangal" pitchFamily="2"/>
              </a:rPr>
              <a:t> : </a:t>
            </a:r>
            <a:r>
              <a:rPr lang="en-US" sz="1200" b="1" dirty="0">
                <a:solidFill>
                  <a:srgbClr val="FF0000"/>
                </a:solidFill>
                <a:latin typeface="Verdana" pitchFamily="34" charset="0"/>
              </a:rPr>
              <a:t>Builders of Political Consensus and </a:t>
            </a:r>
            <a:r>
              <a:rPr lang="en-US" sz="1200" b="1" dirty="0" err="1">
                <a:solidFill>
                  <a:srgbClr val="FF0000"/>
                </a:solidFill>
                <a:latin typeface="Verdana" pitchFamily="34" charset="0"/>
              </a:rPr>
              <a:t>Accomodation</a:t>
            </a:r>
            <a:endParaRPr lang="en-IN" sz="1200" b="1" dirty="0">
              <a:solidFill>
                <a:srgbClr val="FF0000"/>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457200"/>
          </a:xfrm>
          <a:solidFill>
            <a:schemeClr val="bg1"/>
          </a:solidFill>
        </p:spPr>
        <p:txBody>
          <a:bodyPr rtlCol="0">
            <a:normAutofit/>
          </a:bodyPr>
          <a:lstStyle/>
          <a:p>
            <a:pPr fontAlgn="auto">
              <a:spcAft>
                <a:spcPts val="0"/>
              </a:spcAft>
              <a:defRPr/>
            </a:pPr>
            <a:r>
              <a:rPr lang="en-US" sz="2400" b="1" dirty="0" smtClean="0">
                <a:solidFill>
                  <a:srgbClr val="FF0000"/>
                </a:solidFill>
                <a:latin typeface="Verdana" pitchFamily="34" charset="0"/>
                <a:ea typeface="Verdana" pitchFamily="34" charset="0"/>
                <a:cs typeface="Verdana" pitchFamily="34" charset="0"/>
              </a:rPr>
              <a:t>The Reform Act of 1832: Principal Provisions</a:t>
            </a:r>
            <a:endParaRPr lang="en-US" sz="2400" b="1" dirty="0">
              <a:solidFill>
                <a:srgbClr val="FF0000"/>
              </a:solidFill>
              <a:latin typeface="Verdana" pitchFamily="34" charset="0"/>
              <a:ea typeface="Verdana" pitchFamily="34" charset="0"/>
              <a:cs typeface="Verdana" pitchFamily="34" charset="0"/>
            </a:endParaRPr>
          </a:p>
        </p:txBody>
      </p:sp>
      <p:sp>
        <p:nvSpPr>
          <p:cNvPr id="50179" name="Subtitle 2"/>
          <p:cNvSpPr>
            <a:spLocks noGrp="1"/>
          </p:cNvSpPr>
          <p:nvPr>
            <p:ph type="subTitle" idx="1"/>
          </p:nvPr>
        </p:nvSpPr>
        <p:spPr>
          <a:xfrm>
            <a:off x="381000" y="990600"/>
            <a:ext cx="8458200" cy="5562600"/>
          </a:xfrm>
        </p:spPr>
        <p:txBody>
          <a:bodyPr/>
          <a:lstStyle/>
          <a:p>
            <a:pPr marL="457200" indent="-457200"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1. 	Abolition of 143 Rotten Boroughs Seats in England (None in Wales). </a:t>
            </a:r>
          </a:p>
          <a:p>
            <a:pPr marL="457200" indent="-457200"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2. 	Creation of 135 New Seats for England and Wales (including 65 New County Seats and 65 New Urban Seats in England and Four  in Wales)</a:t>
            </a:r>
          </a:p>
          <a:p>
            <a:pPr marL="457200" indent="-457200"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3. 	</a:t>
            </a:r>
            <a:r>
              <a:rPr lang="en-US" sz="1800" dirty="0" err="1" smtClean="0">
                <a:solidFill>
                  <a:schemeClr val="tx1"/>
                </a:solidFill>
                <a:latin typeface="Verdana" pitchFamily="34" charset="0"/>
                <a:ea typeface="Verdana" pitchFamily="34" charset="0"/>
                <a:cs typeface="Verdana" pitchFamily="34" charset="0"/>
              </a:rPr>
              <a:t>Extention</a:t>
            </a:r>
            <a:r>
              <a:rPr lang="en-US" sz="1800" dirty="0" smtClean="0">
                <a:solidFill>
                  <a:schemeClr val="tx1"/>
                </a:solidFill>
                <a:latin typeface="Verdana" pitchFamily="34" charset="0"/>
                <a:ea typeface="Verdana" pitchFamily="34" charset="0"/>
                <a:cs typeface="Verdana" pitchFamily="34" charset="0"/>
              </a:rPr>
              <a:t> of Franchise in both Counties and Boroughs (but Only     for Men)</a:t>
            </a:r>
          </a:p>
          <a:p>
            <a:pPr marL="457200" indent="-457200" algn="just">
              <a:lnSpc>
                <a:spcPts val="2600"/>
              </a:lnSpc>
              <a:buAutoNum type="arabicPeriod" startAt="4"/>
              <a:tabLst>
                <a:tab pos="457200" algn="l"/>
              </a:tabLst>
            </a:pPr>
            <a:r>
              <a:rPr lang="en-US" sz="1800" dirty="0" smtClean="0">
                <a:solidFill>
                  <a:schemeClr val="tx1"/>
                </a:solidFill>
                <a:latin typeface="Verdana" pitchFamily="34" charset="0"/>
                <a:ea typeface="Verdana" pitchFamily="34" charset="0"/>
                <a:cs typeface="Verdana" pitchFamily="34" charset="0"/>
              </a:rPr>
              <a:t>A Total of Six Lakh Men or 3% of Britain’s </a:t>
            </a:r>
          </a:p>
          <a:p>
            <a:pPr algn="just">
              <a:lnSpc>
                <a:spcPts val="2600"/>
              </a:lnSpc>
              <a:tabLst>
                <a:tab pos="457200"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Population Came to be franchised by </a:t>
            </a:r>
          </a:p>
          <a:p>
            <a:pPr algn="just">
              <a:lnSpc>
                <a:spcPts val="2600"/>
              </a:lnSpc>
              <a:tabLst>
                <a:tab pos="457200"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the Act. This was Almost Double the </a:t>
            </a:r>
          </a:p>
          <a:p>
            <a:pPr algn="just">
              <a:lnSpc>
                <a:spcPts val="2600"/>
              </a:lnSpc>
              <a:tabLst>
                <a:tab pos="457200" algn="l"/>
              </a:tabLst>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Number of Voters in Britain before 1832.</a:t>
            </a:r>
          </a:p>
          <a:p>
            <a:pPr marL="457200" indent="-457200"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5. 	Similar Reform Acts were Soon Passed </a:t>
            </a:r>
          </a:p>
          <a:p>
            <a:pPr marL="457200" indent="-457200"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	for Scotland and Ireland Too.</a:t>
            </a:r>
          </a:p>
          <a:p>
            <a:pPr marL="457200" indent="-457200"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6. 	Total No. of Seats in U.K’s. House of </a:t>
            </a:r>
          </a:p>
          <a:p>
            <a:pPr marL="457200" indent="-457200" algn="just">
              <a:lnSpc>
                <a:spcPts val="2600"/>
              </a:lnSpc>
              <a:tabLst>
                <a:tab pos="457200" algn="l"/>
              </a:tabLst>
            </a:pPr>
            <a:r>
              <a:rPr lang="en-US" sz="1800" dirty="0" smtClean="0">
                <a:solidFill>
                  <a:schemeClr val="tx1"/>
                </a:solidFill>
                <a:latin typeface="Verdana" pitchFamily="34" charset="0"/>
                <a:ea typeface="Verdana" pitchFamily="34" charset="0"/>
                <a:cs typeface="Verdana" pitchFamily="34" charset="0"/>
              </a:rPr>
              <a:t>	Commons Remained Roughly the Same. </a:t>
            </a:r>
          </a:p>
        </p:txBody>
      </p:sp>
      <p:sp>
        <p:nvSpPr>
          <p:cNvPr id="6" name="Slide Number Placeholder 5"/>
          <p:cNvSpPr>
            <a:spLocks noGrp="1"/>
          </p:cNvSpPr>
          <p:nvPr>
            <p:ph type="sldNum" sz="quarter" idx="12"/>
          </p:nvPr>
        </p:nvSpPr>
        <p:spPr>
          <a:xfrm>
            <a:off x="6324600" y="6340475"/>
            <a:ext cx="2133600" cy="365125"/>
          </a:xfrm>
        </p:spPr>
        <p:txBody>
          <a:bodyPr/>
          <a:lstStyle/>
          <a:p>
            <a:pPr>
              <a:defRPr/>
            </a:pPr>
            <a:fld id="{A2679E3C-85AC-40AE-A87F-ED93AB04B90C}" type="slidenum">
              <a:rPr lang="en-US" smtClean="0"/>
              <a:pPr>
                <a:defRPr/>
              </a:pPr>
              <a:t>31</a:t>
            </a:fld>
            <a:endParaRPr lang="en-US" dirty="0"/>
          </a:p>
        </p:txBody>
      </p:sp>
      <p:sp>
        <p:nvSpPr>
          <p:cNvPr id="8" name="Rectangle 3"/>
          <p:cNvSpPr>
            <a:spLocks noChangeArrowheads="1"/>
          </p:cNvSpPr>
          <p:nvPr/>
        </p:nvSpPr>
        <p:spPr bwMode="auto">
          <a:xfrm>
            <a:off x="5867399" y="6320135"/>
            <a:ext cx="2999077" cy="276999"/>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Verdana" pitchFamily="34" charset="0"/>
                <a:cs typeface="Verdana" pitchFamily="34" charset="0"/>
              </a:rPr>
              <a:t>Lord grey (1764-1845)</a:t>
            </a:r>
            <a:endParaRPr lang="en-IN" sz="1400" b="1" dirty="0">
              <a:solidFill>
                <a:srgbClr val="FF0000"/>
              </a:solidFill>
              <a:latin typeface="Verdana" pitchFamily="34" charset="0"/>
              <a:ea typeface="Verdana" pitchFamily="34" charset="0"/>
              <a:cs typeface="Verdana" pitchFamily="34" charset="0"/>
            </a:endParaRPr>
          </a:p>
        </p:txBody>
      </p:sp>
      <p:pic>
        <p:nvPicPr>
          <p:cNvPr id="12" name="Picture 11" descr="Related image"/>
          <p:cNvPicPr/>
          <p:nvPr/>
        </p:nvPicPr>
        <p:blipFill>
          <a:blip r:embed="rId3"/>
          <a:srcRect/>
          <a:stretch>
            <a:fillRect/>
          </a:stretch>
        </p:blipFill>
        <p:spPr bwMode="auto">
          <a:xfrm>
            <a:off x="6172200" y="3200400"/>
            <a:ext cx="2514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304800" y="76200"/>
            <a:ext cx="8458200" cy="6096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Impact of the 1832 Act on Politics &amp; Parliament</a:t>
            </a:r>
          </a:p>
        </p:txBody>
      </p:sp>
      <p:sp>
        <p:nvSpPr>
          <p:cNvPr id="3" name="Subtitle 2"/>
          <p:cNvSpPr>
            <a:spLocks noGrp="1"/>
          </p:cNvSpPr>
          <p:nvPr>
            <p:ph type="subTitle" idx="1"/>
          </p:nvPr>
        </p:nvSpPr>
        <p:spPr>
          <a:xfrm>
            <a:off x="290945" y="762000"/>
            <a:ext cx="8548255" cy="5805100"/>
          </a:xfrm>
        </p:spPr>
        <p:txBody>
          <a:bodyPr rtlCol="0">
            <a:noAutofit/>
          </a:bodyPr>
          <a:lstStyle/>
          <a:p>
            <a:pPr marL="514350" indent="-514350" algn="just" fontAlgn="auto">
              <a:lnSpc>
                <a:spcPts val="26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Inclusion of Rising Middle Classes in the Parliamentary Process </a:t>
            </a:r>
          </a:p>
          <a:p>
            <a:pPr marL="514350" indent="-514350" algn="just" fontAlgn="auto">
              <a:lnSpc>
                <a:spcPts val="26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Enabling a Peaceful Resolution of the Bourgeois Challenge to Aristocratic Rule in Britain</a:t>
            </a:r>
          </a:p>
          <a:p>
            <a:pPr marL="514350" indent="-514350" algn="just" fontAlgn="auto">
              <a:lnSpc>
                <a:spcPts val="26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Workers Aspiration for Vote Defeated</a:t>
            </a:r>
          </a:p>
          <a:p>
            <a:pPr marL="514350" indent="-514350" algn="just" fontAlgn="auto">
              <a:lnSpc>
                <a:spcPts val="26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However, Increased Reformist Trend in the House of Commons after 1832 Accelerated Victorian Improvements in Spheres of Health, Education etc.</a:t>
            </a:r>
          </a:p>
          <a:p>
            <a:pPr marL="514350" indent="-514350" algn="just" fontAlgn="auto">
              <a:lnSpc>
                <a:spcPts val="26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A Radical Recasting of Party Structures </a:t>
            </a:r>
          </a:p>
          <a:p>
            <a:pPr algn="just" fontAlgn="auto">
              <a:lnSpc>
                <a:spcPts val="26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among Both Whigs and Tories </a:t>
            </a:r>
            <a:r>
              <a:rPr lang="en-US" sz="1800" dirty="0">
                <a:solidFill>
                  <a:schemeClr val="tx1"/>
                </a:solidFill>
                <a:latin typeface="Verdana" pitchFamily="34" charset="0"/>
                <a:ea typeface="Verdana" pitchFamily="34" charset="0"/>
                <a:cs typeface="Verdana" pitchFamily="34" charset="0"/>
              </a:rPr>
              <a:t>(Now </a:t>
            </a:r>
            <a:endParaRPr lang="en-US" sz="1800" dirty="0" smtClean="0">
              <a:solidFill>
                <a:schemeClr val="tx1"/>
              </a:solidFill>
              <a:latin typeface="Verdana" pitchFamily="34" charset="0"/>
              <a:ea typeface="Verdana" pitchFamily="34" charset="0"/>
              <a:cs typeface="Verdana" pitchFamily="34" charset="0"/>
            </a:endParaRPr>
          </a:p>
          <a:p>
            <a:pPr algn="just" fontAlgn="auto">
              <a:lnSpc>
                <a:spcPts val="26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Called Liberals and Conservatives </a:t>
            </a:r>
          </a:p>
          <a:p>
            <a:pPr algn="just" fontAlgn="auto">
              <a:lnSpc>
                <a:spcPts val="26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Respectively)</a:t>
            </a:r>
          </a:p>
          <a:p>
            <a:pPr algn="just" fontAlgn="auto">
              <a:lnSpc>
                <a:spcPts val="26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6.	Greater Check on Electoral Malpractices </a:t>
            </a:r>
          </a:p>
          <a:p>
            <a:pPr algn="just" fontAlgn="auto">
              <a:lnSpc>
                <a:spcPts val="26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	and Evolution of Constitutional </a:t>
            </a:r>
          </a:p>
          <a:p>
            <a:pPr algn="just" fontAlgn="auto">
              <a:lnSpc>
                <a:spcPts val="26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Conventions for Governing as well </a:t>
            </a:r>
          </a:p>
          <a:p>
            <a:pPr algn="just" fontAlgn="auto">
              <a:lnSpc>
                <a:spcPts val="26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as Opposition Groups </a:t>
            </a:r>
          </a:p>
        </p:txBody>
      </p:sp>
      <p:pic>
        <p:nvPicPr>
          <p:cNvPr id="4" name="Picture 4201" descr="William_Morris"/>
          <p:cNvPicPr>
            <a:picLocks noChangeAspect="1" noChangeArrowheads="1"/>
          </p:cNvPicPr>
          <p:nvPr/>
        </p:nvPicPr>
        <p:blipFill>
          <a:blip r:embed="rId3"/>
          <a:srcRect/>
          <a:stretch>
            <a:fillRect/>
          </a:stretch>
        </p:blipFill>
        <p:spPr bwMode="auto">
          <a:xfrm>
            <a:off x="5562598" y="3221180"/>
            <a:ext cx="3238501" cy="3179619"/>
          </a:xfrm>
          <a:prstGeom prst="rect">
            <a:avLst/>
          </a:prstGeom>
          <a:noFill/>
          <a:ln w="9525">
            <a:noFill/>
            <a:miter lim="800000"/>
            <a:headEnd/>
            <a:tailEnd/>
          </a:ln>
        </p:spPr>
      </p:pic>
      <p:sp>
        <p:nvSpPr>
          <p:cNvPr id="5" name="Rectangle 3"/>
          <p:cNvSpPr>
            <a:spLocks noChangeArrowheads="1"/>
          </p:cNvSpPr>
          <p:nvPr/>
        </p:nvSpPr>
        <p:spPr bwMode="auto">
          <a:xfrm>
            <a:off x="5562599" y="6428601"/>
            <a:ext cx="3231573" cy="276999"/>
          </a:xfrm>
          <a:prstGeom prst="rect">
            <a:avLst/>
          </a:prstGeom>
          <a:noFill/>
          <a:ln w="9525">
            <a:noFill/>
            <a:miter lim="800000"/>
            <a:headEnd/>
            <a:tailEnd/>
          </a:ln>
        </p:spPr>
        <p:txBody>
          <a:bodyPr wrap="square">
            <a:spAutoFit/>
          </a:bodyPr>
          <a:lstStyle/>
          <a:p>
            <a:pPr algn="ctr"/>
            <a:r>
              <a:rPr lang="hi-IN" sz="1200" b="1" dirty="0" smtClean="0">
                <a:solidFill>
                  <a:srgbClr val="FF0000"/>
                </a:solidFill>
                <a:latin typeface="Verdana" pitchFamily="34" charset="0"/>
                <a:ea typeface="Verdana" pitchFamily="34" charset="0"/>
                <a:cs typeface="Mangal" pitchFamily="2"/>
              </a:rPr>
              <a:t>William Morris</a:t>
            </a:r>
            <a:r>
              <a:rPr lang="en-US" sz="1200" b="1" dirty="0" smtClean="0">
                <a:solidFill>
                  <a:srgbClr val="FF0000"/>
                </a:solidFill>
                <a:latin typeface="Verdana" pitchFamily="34" charset="0"/>
                <a:ea typeface="Verdana" pitchFamily="34" charset="0"/>
                <a:cs typeface="Mangal" pitchFamily="2"/>
              </a:rPr>
              <a:t> : Poet and Reformer</a:t>
            </a:r>
            <a:endParaRPr lang="en-IN" sz="1200" b="1" dirty="0">
              <a:solidFill>
                <a:srgbClr val="FF0000"/>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a:xfrm>
            <a:off x="533400" y="152400"/>
            <a:ext cx="8153400" cy="9144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Factors that Promoted A Peaceful </a:t>
            </a:r>
            <a:br>
              <a:rPr lang="en-US" sz="2400" b="1" dirty="0" smtClean="0">
                <a:solidFill>
                  <a:srgbClr val="FF0000"/>
                </a:solidFill>
                <a:latin typeface="Verdana" pitchFamily="34" charset="0"/>
                <a:ea typeface="Verdana" pitchFamily="34" charset="0"/>
                <a:cs typeface="Verdana" pitchFamily="34" charset="0"/>
              </a:rPr>
            </a:br>
            <a:r>
              <a:rPr lang="en-US" sz="2400" b="1" dirty="0" smtClean="0">
                <a:solidFill>
                  <a:srgbClr val="FF0000"/>
                </a:solidFill>
                <a:latin typeface="Verdana" pitchFamily="34" charset="0"/>
                <a:ea typeface="Verdana" pitchFamily="34" charset="0"/>
                <a:cs typeface="Verdana" pitchFamily="34" charset="0"/>
              </a:rPr>
              <a:t>Democratic Transition in Britain</a:t>
            </a:r>
          </a:p>
        </p:txBody>
      </p:sp>
      <p:sp>
        <p:nvSpPr>
          <p:cNvPr id="3" name="Subtitle 2"/>
          <p:cNvSpPr>
            <a:spLocks noGrp="1"/>
          </p:cNvSpPr>
          <p:nvPr>
            <p:ph type="subTitle" idx="1"/>
          </p:nvPr>
        </p:nvSpPr>
        <p:spPr>
          <a:xfrm>
            <a:off x="304800" y="1066800"/>
            <a:ext cx="8534400" cy="5315634"/>
          </a:xfrm>
        </p:spPr>
        <p:txBody>
          <a:bodyPr rtlCol="0">
            <a:noAutofit/>
          </a:bodyPr>
          <a:lstStyle/>
          <a:p>
            <a:pPr marL="457200" indent="-457200" algn="just" fontAlgn="auto">
              <a:lnSpc>
                <a:spcPts val="26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Creation of the ‘Mixed Constitution’ Allowing Elected Representatives and Parliament Regular Say in Governance</a:t>
            </a:r>
          </a:p>
          <a:p>
            <a:pPr marL="457200" indent="-457200" algn="just" fontAlgn="auto">
              <a:lnSpc>
                <a:spcPts val="26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The Importance of Rule of Law on the Notion of Citizen Rights Protected by Fairley Independent Courts in Britain</a:t>
            </a:r>
          </a:p>
          <a:p>
            <a:pPr marL="457200" indent="-457200" algn="just" fontAlgn="auto">
              <a:lnSpc>
                <a:spcPts val="26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Colonial Spoils’ Contribution to Higher Standards of Living for the British Working Class Also</a:t>
            </a:r>
          </a:p>
          <a:p>
            <a:pPr marL="457200" indent="-457200" algn="just" fontAlgn="auto">
              <a:lnSpc>
                <a:spcPts val="2600"/>
              </a:lnSpc>
              <a:spcAft>
                <a:spcPts val="0"/>
              </a:spcAft>
              <a:buFont typeface="Arial" pitchFamily="34" charset="0"/>
              <a:buAutoNum type="arabicPeriod"/>
              <a:tabLst>
                <a:tab pos="457200" algn="l"/>
              </a:tabLst>
              <a:defRPr/>
            </a:pPr>
            <a:r>
              <a:rPr lang="en-US" sz="1800" dirty="0" smtClean="0">
                <a:solidFill>
                  <a:schemeClr val="tx1"/>
                </a:solidFill>
                <a:latin typeface="Verdana" pitchFamily="34" charset="0"/>
                <a:ea typeface="Verdana" pitchFamily="34" charset="0"/>
                <a:cs typeface="Verdana" pitchFamily="34" charset="0"/>
              </a:rPr>
              <a:t>Early Compromise Arrived at between 	</a:t>
            </a:r>
          </a:p>
          <a:p>
            <a:pPr algn="just" fontAlgn="auto">
              <a:lnSpc>
                <a:spcPts val="26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Landed Aristocracy and Rising Bourgeoisie </a:t>
            </a:r>
          </a:p>
          <a:p>
            <a:pPr algn="just" fontAlgn="auto">
              <a:lnSpc>
                <a:spcPts val="26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as Evident in the </a:t>
            </a:r>
            <a:r>
              <a:rPr lang="en-US" sz="1800" dirty="0">
                <a:solidFill>
                  <a:schemeClr val="tx1"/>
                </a:solidFill>
                <a:latin typeface="Verdana" pitchFamily="34" charset="0"/>
                <a:ea typeface="Verdana" pitchFamily="34" charset="0"/>
                <a:cs typeface="Verdana" pitchFamily="34" charset="0"/>
              </a:rPr>
              <a:t>1832 Reform Act and </a:t>
            </a:r>
            <a:endParaRPr lang="en-US" sz="1800" dirty="0" smtClean="0">
              <a:solidFill>
                <a:schemeClr val="tx1"/>
              </a:solidFill>
              <a:latin typeface="Verdana" pitchFamily="34" charset="0"/>
              <a:ea typeface="Verdana" pitchFamily="34" charset="0"/>
              <a:cs typeface="Verdana" pitchFamily="34" charset="0"/>
            </a:endParaRPr>
          </a:p>
          <a:p>
            <a:pPr algn="just" fontAlgn="auto">
              <a:lnSpc>
                <a:spcPts val="2600"/>
              </a:lnSpc>
              <a:spcAft>
                <a:spcPts val="0"/>
              </a:spcAft>
              <a:tabLst>
                <a:tab pos="45720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the Repeal of Corn Laws </a:t>
            </a:r>
          </a:p>
          <a:p>
            <a:pPr algn="just" fontAlgn="auto">
              <a:lnSpc>
                <a:spcPts val="26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5.	Reformism in Place of Revolution Preferred </a:t>
            </a:r>
          </a:p>
          <a:p>
            <a:pPr algn="just" fontAlgn="auto">
              <a:lnSpc>
                <a:spcPts val="26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	by the British Working Class</a:t>
            </a:r>
          </a:p>
          <a:p>
            <a:pPr algn="just" fontAlgn="auto">
              <a:lnSpc>
                <a:spcPts val="26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6.	The Tradition of Moderation, Pragmatism and </a:t>
            </a:r>
          </a:p>
          <a:p>
            <a:pPr algn="just" fontAlgn="auto">
              <a:lnSpc>
                <a:spcPts val="2600"/>
              </a:lnSpc>
              <a:spcAft>
                <a:spcPts val="0"/>
              </a:spcAft>
              <a:tabLst>
                <a:tab pos="457200" algn="l"/>
              </a:tabLst>
              <a:defRPr/>
            </a:pPr>
            <a:r>
              <a:rPr lang="en-US" sz="1800" dirty="0" smtClean="0">
                <a:solidFill>
                  <a:schemeClr val="tx1"/>
                </a:solidFill>
                <a:latin typeface="Verdana" pitchFamily="34" charset="0"/>
                <a:ea typeface="Verdana" pitchFamily="34" charset="0"/>
                <a:cs typeface="Verdana" pitchFamily="34" charset="0"/>
              </a:rPr>
              <a:t>	Cumulative Reform in British Political Culture</a:t>
            </a:r>
          </a:p>
        </p:txBody>
      </p:sp>
      <p:pic>
        <p:nvPicPr>
          <p:cNvPr id="4" name="Picture 4199" descr="gladstone"/>
          <p:cNvPicPr>
            <a:picLocks noChangeAspect="1" noChangeArrowheads="1"/>
          </p:cNvPicPr>
          <p:nvPr/>
        </p:nvPicPr>
        <p:blipFill>
          <a:blip r:embed="rId3"/>
          <a:srcRect/>
          <a:stretch>
            <a:fillRect/>
          </a:stretch>
        </p:blipFill>
        <p:spPr bwMode="auto">
          <a:xfrm>
            <a:off x="6324600" y="3200400"/>
            <a:ext cx="2438400" cy="2862470"/>
          </a:xfrm>
          <a:prstGeom prst="rect">
            <a:avLst/>
          </a:prstGeom>
          <a:noFill/>
          <a:ln w="9525">
            <a:noFill/>
            <a:miter lim="800000"/>
            <a:headEnd/>
            <a:tailEnd/>
          </a:ln>
        </p:spPr>
      </p:pic>
      <p:sp>
        <p:nvSpPr>
          <p:cNvPr id="5" name="Rectangle 3"/>
          <p:cNvSpPr>
            <a:spLocks noChangeArrowheads="1"/>
          </p:cNvSpPr>
          <p:nvPr/>
        </p:nvSpPr>
        <p:spPr bwMode="auto">
          <a:xfrm>
            <a:off x="6324600" y="6059269"/>
            <a:ext cx="2438400" cy="646331"/>
          </a:xfrm>
          <a:prstGeom prst="rect">
            <a:avLst/>
          </a:prstGeom>
          <a:noFill/>
          <a:ln w="9525">
            <a:noFill/>
            <a:miter lim="800000"/>
            <a:headEnd/>
            <a:tailEnd/>
          </a:ln>
        </p:spPr>
        <p:txBody>
          <a:bodyPr wrap="square">
            <a:spAutoFit/>
          </a:bodyPr>
          <a:lstStyle/>
          <a:p>
            <a:pPr algn="ctr"/>
            <a:r>
              <a:rPr lang="hi-IN" sz="1200" b="1" dirty="0" smtClean="0">
                <a:solidFill>
                  <a:srgbClr val="FF0000"/>
                </a:solidFill>
                <a:latin typeface="Verdana" pitchFamily="34" charset="0"/>
                <a:ea typeface="Verdana" pitchFamily="34" charset="0"/>
                <a:cs typeface="Mangal" pitchFamily="2"/>
              </a:rPr>
              <a:t>Gladstone</a:t>
            </a:r>
            <a:r>
              <a:rPr lang="en-US" sz="1200" b="1" dirty="0" smtClean="0">
                <a:solidFill>
                  <a:srgbClr val="FF0000"/>
                </a:solidFill>
                <a:latin typeface="Verdana" pitchFamily="34" charset="0"/>
                <a:ea typeface="Verdana" pitchFamily="34" charset="0"/>
                <a:cs typeface="Mangal" pitchFamily="2"/>
              </a:rPr>
              <a:t> : </a:t>
            </a:r>
            <a:r>
              <a:rPr lang="en-US" sz="1200" b="1" dirty="0">
                <a:solidFill>
                  <a:srgbClr val="FF0000"/>
                </a:solidFill>
                <a:latin typeface="Verdana" pitchFamily="34" charset="0"/>
              </a:rPr>
              <a:t>A Champion of Political Conventions and Morality</a:t>
            </a:r>
            <a:endParaRPr lang="en-IN" sz="1200" b="1" dirty="0">
              <a:solidFill>
                <a:srgbClr val="FF0000"/>
              </a:solidFill>
              <a:latin typeface="Calibri" pitchFamily="34" charset="0"/>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82"/>
            <a:ext cx="8229600" cy="5334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Some Lessons</a:t>
            </a:r>
            <a:endParaRPr lang="en-US" sz="2400" b="1" dirty="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04800" y="554182"/>
            <a:ext cx="8610600" cy="6075218"/>
          </a:xfrm>
        </p:spPr>
        <p:txBody>
          <a:bodyPr/>
          <a:lstStyle/>
          <a:p>
            <a:pPr marL="457200" indent="-457200" algn="just">
              <a:lnSpc>
                <a:spcPts val="2900"/>
              </a:lnSpc>
              <a:buFont typeface="+mj-lt"/>
              <a:buAutoNum type="arabicPeriod"/>
              <a:tabLst>
                <a:tab pos="401638" algn="l"/>
              </a:tabLst>
            </a:pPr>
            <a:r>
              <a:rPr lang="en-US" sz="1800" dirty="0" smtClean="0">
                <a:latin typeface="Verdana" pitchFamily="34" charset="0"/>
                <a:ea typeface="Verdana" pitchFamily="34" charset="0"/>
                <a:cs typeface="Verdana" pitchFamily="34" charset="0"/>
              </a:rPr>
              <a:t>Democracy does not have to be Chaotic or Weak (as Charged by its Fascist Critics)</a:t>
            </a:r>
          </a:p>
          <a:p>
            <a:pPr marL="457200" indent="-457200" algn="just">
              <a:lnSpc>
                <a:spcPts val="2900"/>
              </a:lnSpc>
              <a:buFont typeface="+mj-lt"/>
              <a:buAutoNum type="arabicPeriod"/>
              <a:tabLst>
                <a:tab pos="401638" algn="l"/>
              </a:tabLst>
            </a:pPr>
            <a:r>
              <a:rPr lang="en-US" sz="1800" dirty="0" smtClean="0">
                <a:latin typeface="Verdana" pitchFamily="34" charset="0"/>
                <a:ea typeface="Verdana" pitchFamily="34" charset="0"/>
                <a:cs typeface="Verdana" pitchFamily="34" charset="0"/>
              </a:rPr>
              <a:t>Respect for Laws, Rules, Conventions and Institutions among all Classes Crucial for Democratic Functioning</a:t>
            </a:r>
          </a:p>
          <a:p>
            <a:pPr marL="457200" indent="-457200" algn="just">
              <a:lnSpc>
                <a:spcPts val="2900"/>
              </a:lnSpc>
              <a:buFont typeface="+mj-lt"/>
              <a:buAutoNum type="arabicPeriod"/>
              <a:tabLst>
                <a:tab pos="401638" algn="l"/>
              </a:tabLst>
            </a:pPr>
            <a:r>
              <a:rPr lang="en-US" sz="1800" dirty="0" smtClean="0">
                <a:latin typeface="Verdana" pitchFamily="34" charset="0"/>
                <a:ea typeface="Verdana" pitchFamily="34" charset="0"/>
                <a:cs typeface="Verdana" pitchFamily="34" charset="0"/>
              </a:rPr>
              <a:t>Role of Pro Poor Radicals among the Upper Classes and of Moderates among the Lower Classes Required</a:t>
            </a:r>
          </a:p>
          <a:p>
            <a:pPr marL="457200" indent="-457200" algn="just">
              <a:lnSpc>
                <a:spcPts val="2900"/>
              </a:lnSpc>
              <a:buFont typeface="+mj-lt"/>
              <a:buAutoNum type="arabicPeriod"/>
              <a:tabLst>
                <a:tab pos="401638" algn="l"/>
              </a:tabLst>
            </a:pPr>
            <a:r>
              <a:rPr lang="en-US" sz="1800" dirty="0" smtClean="0">
                <a:latin typeface="Verdana" pitchFamily="34" charset="0"/>
                <a:ea typeface="Verdana" pitchFamily="34" charset="0"/>
                <a:cs typeface="Verdana" pitchFamily="34" charset="0"/>
              </a:rPr>
              <a:t>Timely and Continuous Reforms </a:t>
            </a:r>
          </a:p>
          <a:p>
            <a:pPr marL="0" indent="0" algn="just">
              <a:lnSpc>
                <a:spcPts val="2900"/>
              </a:lnSpc>
              <a:buNone/>
              <a:tabLst>
                <a:tab pos="401638" algn="l"/>
              </a:tabLst>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Necessary along with Economic Prosperity</a:t>
            </a:r>
          </a:p>
          <a:p>
            <a:pPr algn="just">
              <a:lnSpc>
                <a:spcPts val="2900"/>
              </a:lnSpc>
              <a:buAutoNum type="arabicPeriod" startAt="5"/>
              <a:tabLst>
                <a:tab pos="401638" algn="l"/>
              </a:tabLst>
            </a:pPr>
            <a:r>
              <a:rPr lang="en-US" sz="1800" dirty="0" smtClean="0">
                <a:latin typeface="Verdana" pitchFamily="34" charset="0"/>
                <a:ea typeface="Verdana" pitchFamily="34" charset="0"/>
                <a:cs typeface="Verdana" pitchFamily="34" charset="0"/>
              </a:rPr>
              <a:t>Acceptance of Parliament as the Forum </a:t>
            </a:r>
          </a:p>
          <a:p>
            <a:pPr algn="just">
              <a:lnSpc>
                <a:spcPts val="2900"/>
              </a:lnSpc>
              <a:buAutoNum type="arabicPeriod" startAt="5"/>
              <a:tabLst>
                <a:tab pos="401638" algn="l"/>
              </a:tabLst>
            </a:pPr>
            <a:r>
              <a:rPr lang="en-US" sz="1800" dirty="0" smtClean="0">
                <a:latin typeface="Verdana" pitchFamily="34" charset="0"/>
                <a:ea typeface="Verdana" pitchFamily="34" charset="0"/>
                <a:cs typeface="Verdana" pitchFamily="34" charset="0"/>
              </a:rPr>
              <a:t>for Resolving All Disputes</a:t>
            </a:r>
          </a:p>
          <a:p>
            <a:pPr marL="0" indent="0" algn="just">
              <a:lnSpc>
                <a:spcPts val="2900"/>
              </a:lnSpc>
              <a:buNone/>
              <a:tabLst>
                <a:tab pos="401638" algn="l"/>
              </a:tabLst>
            </a:pPr>
            <a:r>
              <a:rPr lang="en-US" sz="1800" dirty="0" smtClean="0">
                <a:latin typeface="Verdana" pitchFamily="34" charset="0"/>
                <a:ea typeface="Verdana" pitchFamily="34" charset="0"/>
                <a:cs typeface="Verdana" pitchFamily="34" charset="0"/>
              </a:rPr>
              <a:t>6.	Competition between Parties can Throw </a:t>
            </a:r>
          </a:p>
          <a:p>
            <a:pPr marL="0" indent="0" algn="just">
              <a:lnSpc>
                <a:spcPts val="2900"/>
              </a:lnSpc>
              <a:buNone/>
              <a:tabLst>
                <a:tab pos="401638" algn="l"/>
              </a:tabLst>
            </a:pPr>
            <a:r>
              <a:rPr lang="en-US" sz="1800" dirty="0" smtClean="0">
                <a:latin typeface="Verdana" pitchFamily="34" charset="0"/>
                <a:ea typeface="Verdana" pitchFamily="34" charset="0"/>
                <a:cs typeface="Verdana" pitchFamily="34" charset="0"/>
              </a:rPr>
              <a:t>	Up More Radical Twists than Intended </a:t>
            </a:r>
          </a:p>
          <a:p>
            <a:pPr marL="0" indent="0" algn="just">
              <a:lnSpc>
                <a:spcPts val="2900"/>
              </a:lnSpc>
              <a:buNone/>
              <a:tabLst>
                <a:tab pos="401638" algn="l"/>
              </a:tabLst>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by Rulers</a:t>
            </a:r>
          </a:p>
          <a:p>
            <a:pPr marL="0" indent="0" algn="just">
              <a:lnSpc>
                <a:spcPts val="2900"/>
              </a:lnSpc>
              <a:buNone/>
              <a:tabLst>
                <a:tab pos="401638" algn="l"/>
              </a:tabLst>
            </a:pPr>
            <a:r>
              <a:rPr lang="en-US" sz="1800" dirty="0" smtClean="0">
                <a:latin typeface="Verdana" pitchFamily="34" charset="0"/>
                <a:ea typeface="Verdana" pitchFamily="34" charset="0"/>
                <a:cs typeface="Verdana" pitchFamily="34" charset="0"/>
              </a:rPr>
              <a:t>7.	Real Social Equity not Realised by Welfare Liberal Order too.					   </a:t>
            </a:r>
            <a:r>
              <a:rPr lang="en-US" sz="1400" dirty="0" smtClean="0">
                <a:solidFill>
                  <a:srgbClr val="FF0000"/>
                </a:solidFill>
                <a:latin typeface="Verdana" pitchFamily="34" charset="0"/>
                <a:ea typeface="Verdana" pitchFamily="34" charset="0"/>
                <a:cs typeface="Verdana" pitchFamily="34" charset="0"/>
              </a:rPr>
              <a:t>Florence Nightingale: A Life dedicated to Service of the Sick</a:t>
            </a:r>
            <a:endParaRPr lang="en-US" sz="1800" dirty="0" smtClean="0">
              <a:solidFill>
                <a:srgbClr val="FF0000"/>
              </a:solidFill>
              <a:latin typeface="Verdana" pitchFamily="34" charset="0"/>
              <a:ea typeface="Verdana" pitchFamily="34" charset="0"/>
              <a:cs typeface="Verdana" pitchFamily="34" charset="0"/>
            </a:endParaRPr>
          </a:p>
        </p:txBody>
      </p:sp>
      <p:pic>
        <p:nvPicPr>
          <p:cNvPr id="7" name="Picture 6" descr="Image result for nightingale florence"/>
          <p:cNvPicPr/>
          <p:nvPr/>
        </p:nvPicPr>
        <p:blipFill>
          <a:blip r:embed="rId3"/>
          <a:srcRect/>
          <a:stretch>
            <a:fillRect/>
          </a:stretch>
        </p:blipFill>
        <p:spPr bwMode="auto">
          <a:xfrm>
            <a:off x="6290945" y="2514600"/>
            <a:ext cx="2472055" cy="351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4572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References</a:t>
            </a:r>
            <a:endParaRPr lang="en-US" sz="2400" b="1" dirty="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228600" y="762000"/>
            <a:ext cx="8610600" cy="5791200"/>
          </a:xfrm>
        </p:spPr>
        <p:txBody>
          <a:bodyPr/>
          <a:lstStyle/>
          <a:p>
            <a:pPr marL="457200" indent="-457200" algn="just">
              <a:buFont typeface="+mj-lt"/>
              <a:buAutoNum type="arabicPeriod"/>
              <a:tabLst>
                <a:tab pos="457200" algn="l"/>
              </a:tabLst>
            </a:pPr>
            <a:r>
              <a:rPr lang="en-US" sz="1800" dirty="0" smtClean="0">
                <a:latin typeface="Verdana" pitchFamily="34" charset="0"/>
                <a:ea typeface="Verdana" pitchFamily="34" charset="0"/>
                <a:cs typeface="Verdana" pitchFamily="34" charset="0"/>
              </a:rPr>
              <a:t>A.J.P. Taylor, English History, 1914-1945, 1965.</a:t>
            </a:r>
          </a:p>
          <a:p>
            <a:pPr marL="457200" indent="-457200" algn="just">
              <a:buFont typeface="+mj-lt"/>
              <a:buAutoNum type="arabicPeriod"/>
              <a:tabLst>
                <a:tab pos="457200" algn="l"/>
              </a:tabLst>
            </a:pPr>
            <a:r>
              <a:rPr lang="en-US" sz="1800" dirty="0" smtClean="0">
                <a:latin typeface="Verdana" pitchFamily="34" charset="0"/>
                <a:ea typeface="Verdana" pitchFamily="34" charset="0"/>
                <a:cs typeface="Verdana" pitchFamily="34" charset="0"/>
              </a:rPr>
              <a:t>Albert Goodwin, The Friends of Liberty: The English Democratic Movement in the Age of </a:t>
            </a:r>
          </a:p>
          <a:p>
            <a:pPr marL="457200" indent="-457200" algn="just">
              <a:buFont typeface="+mj-lt"/>
              <a:buAutoNum type="arabicPeriod"/>
              <a:tabLst>
                <a:tab pos="457200" algn="l"/>
              </a:tabLst>
            </a:pPr>
            <a:r>
              <a:rPr lang="en-US" sz="1800" dirty="0" smtClean="0">
                <a:latin typeface="Verdana" pitchFamily="34" charset="0"/>
                <a:ea typeface="Verdana" pitchFamily="34" charset="0"/>
                <a:cs typeface="Verdana" pitchFamily="34" charset="0"/>
              </a:rPr>
              <a:t>French Revolution, Cambridge, 1979.</a:t>
            </a:r>
          </a:p>
          <a:p>
            <a:pPr marL="457200" indent="-457200" algn="just">
              <a:buFont typeface="+mj-lt"/>
              <a:buAutoNum type="arabicPeriod"/>
              <a:tabLst>
                <a:tab pos="457200" algn="l"/>
              </a:tabLst>
            </a:pPr>
            <a:r>
              <a:rPr lang="en-US" sz="1800" dirty="0" err="1" smtClean="0">
                <a:latin typeface="Verdana" pitchFamily="34" charset="0"/>
                <a:ea typeface="Verdana" pitchFamily="34" charset="0"/>
                <a:cs typeface="Verdana" pitchFamily="34" charset="0"/>
              </a:rPr>
              <a:t>Asa</a:t>
            </a:r>
            <a:r>
              <a:rPr lang="en-US" sz="1800" dirty="0" smtClean="0">
                <a:latin typeface="Verdana" pitchFamily="34" charset="0"/>
                <a:ea typeface="Verdana" pitchFamily="34" charset="0"/>
                <a:cs typeface="Verdana" pitchFamily="34" charset="0"/>
              </a:rPr>
              <a:t> Briggs, The Age of Improvement: 1783-1867, 1959.</a:t>
            </a:r>
          </a:p>
          <a:p>
            <a:pPr marL="457200" indent="-457200" algn="just">
              <a:buFont typeface="+mj-lt"/>
              <a:buAutoNum type="arabicPeriod"/>
              <a:tabLst>
                <a:tab pos="457200" algn="l"/>
              </a:tabLst>
            </a:pPr>
            <a:r>
              <a:rPr lang="en-US" sz="1800" dirty="0" smtClean="0">
                <a:latin typeface="Verdana" pitchFamily="34" charset="0"/>
                <a:ea typeface="Verdana" pitchFamily="34" charset="0"/>
                <a:cs typeface="Verdana" pitchFamily="34" charset="0"/>
              </a:rPr>
              <a:t>E.J. </a:t>
            </a:r>
            <a:r>
              <a:rPr lang="en-US" sz="1800" dirty="0" err="1" smtClean="0">
                <a:latin typeface="Verdana" pitchFamily="34" charset="0"/>
                <a:ea typeface="Verdana" pitchFamily="34" charset="0"/>
                <a:cs typeface="Verdana" pitchFamily="34" charset="0"/>
              </a:rPr>
              <a:t>Hobsbawm</a:t>
            </a:r>
            <a:r>
              <a:rPr lang="en-US" sz="1800" dirty="0" smtClean="0">
                <a:latin typeface="Verdana" pitchFamily="34" charset="0"/>
                <a:ea typeface="Verdana" pitchFamily="34" charset="0"/>
                <a:cs typeface="Verdana" pitchFamily="34" charset="0"/>
              </a:rPr>
              <a:t>, </a:t>
            </a:r>
            <a:r>
              <a:rPr lang="en-US" sz="1800" dirty="0" err="1" smtClean="0">
                <a:latin typeface="Verdana" pitchFamily="34" charset="0"/>
                <a:ea typeface="Verdana" pitchFamily="34" charset="0"/>
                <a:cs typeface="Verdana" pitchFamily="34" charset="0"/>
              </a:rPr>
              <a:t>Labourng</a:t>
            </a:r>
            <a:r>
              <a:rPr lang="en-US" sz="1800" dirty="0" smtClean="0">
                <a:latin typeface="Verdana" pitchFamily="34" charset="0"/>
                <a:ea typeface="Verdana" pitchFamily="34" charset="0"/>
                <a:cs typeface="Verdana" pitchFamily="34" charset="0"/>
              </a:rPr>
              <a:t> Men, Verso, 1979.</a:t>
            </a:r>
          </a:p>
          <a:p>
            <a:pPr marL="457200" indent="-457200" algn="just">
              <a:buFont typeface="+mj-lt"/>
              <a:buAutoNum type="arabicPeriod"/>
              <a:tabLst>
                <a:tab pos="457200" algn="l"/>
              </a:tabLst>
            </a:pPr>
            <a:r>
              <a:rPr lang="en-US" sz="1800" dirty="0" smtClean="0">
                <a:latin typeface="Verdana" pitchFamily="34" charset="0"/>
                <a:ea typeface="Verdana" pitchFamily="34" charset="0"/>
                <a:cs typeface="Verdana" pitchFamily="34" charset="0"/>
              </a:rPr>
              <a:t>E.P. Thompson, The Making of the English Working Class, Pantheon, N.Y., 1964.</a:t>
            </a:r>
          </a:p>
          <a:p>
            <a:pPr marL="457200" indent="-457200" algn="just">
              <a:buFont typeface="+mj-lt"/>
              <a:buAutoNum type="arabicPeriod"/>
              <a:tabLst>
                <a:tab pos="457200" algn="l"/>
              </a:tabLst>
            </a:pPr>
            <a:r>
              <a:rPr lang="en-US" sz="1800" dirty="0" smtClean="0">
                <a:latin typeface="Verdana" pitchFamily="34" charset="0"/>
                <a:ea typeface="Verdana" pitchFamily="34" charset="0"/>
                <a:cs typeface="Verdana" pitchFamily="34" charset="0"/>
              </a:rPr>
              <a:t>Michael </a:t>
            </a:r>
            <a:r>
              <a:rPr lang="en-US" sz="1800" dirty="0" err="1" smtClean="0">
                <a:latin typeface="Verdana" pitchFamily="34" charset="0"/>
                <a:ea typeface="Verdana" pitchFamily="34" charset="0"/>
                <a:cs typeface="Verdana" pitchFamily="34" charset="0"/>
              </a:rPr>
              <a:t>Bentlley</a:t>
            </a:r>
            <a:r>
              <a:rPr lang="en-US" sz="1800" dirty="0" smtClean="0">
                <a:latin typeface="Verdana" pitchFamily="34" charset="0"/>
                <a:ea typeface="Verdana" pitchFamily="34" charset="0"/>
                <a:cs typeface="Verdana" pitchFamily="34" charset="0"/>
              </a:rPr>
              <a:t>, Politics without Democracy, Basil Blackwell, 1984.</a:t>
            </a:r>
          </a:p>
          <a:p>
            <a:pPr marL="457200" indent="-457200" algn="just">
              <a:buNone/>
              <a:tabLst>
                <a:tab pos="457200" algn="l"/>
              </a:tabLst>
            </a:pPr>
            <a:r>
              <a:rPr lang="en-US" sz="1800" dirty="0">
                <a:latin typeface="Verdana" pitchFamily="34" charset="0"/>
                <a:ea typeface="Verdana" pitchFamily="34" charset="0"/>
                <a:cs typeface="Verdana" pitchFamily="34" charset="0"/>
              </a:rPr>
              <a:t>8</a:t>
            </a:r>
            <a:r>
              <a:rPr lang="en-US" sz="1800" dirty="0" smtClean="0">
                <a:latin typeface="Verdana" pitchFamily="34" charset="0"/>
                <a:ea typeface="Verdana" pitchFamily="34" charset="0"/>
                <a:cs typeface="Verdana" pitchFamily="34" charset="0"/>
              </a:rPr>
              <a:t>.	Michael </a:t>
            </a:r>
            <a:r>
              <a:rPr lang="en-US" sz="1800" dirty="0">
                <a:latin typeface="Verdana" pitchFamily="34" charset="0"/>
                <a:ea typeface="Verdana" pitchFamily="34" charset="0"/>
                <a:cs typeface="Verdana" pitchFamily="34" charset="0"/>
              </a:rPr>
              <a:t>Willis, Democracy and the State: 1830-1945, Cambridge University Press, 1999.</a:t>
            </a:r>
          </a:p>
          <a:p>
            <a:pPr marL="457200" indent="-457200" algn="just">
              <a:buNone/>
              <a:tabLst>
                <a:tab pos="457200" algn="l"/>
              </a:tabLst>
            </a:pPr>
            <a:r>
              <a:rPr lang="en-US" sz="1800" dirty="0" smtClean="0">
                <a:latin typeface="Verdana" pitchFamily="34" charset="0"/>
                <a:ea typeface="Verdana" pitchFamily="34" charset="0"/>
                <a:cs typeface="Verdana" pitchFamily="34" charset="0"/>
              </a:rPr>
              <a:t>9.	Raymond </a:t>
            </a:r>
            <a:r>
              <a:rPr lang="en-US" sz="1800" dirty="0">
                <a:latin typeface="Verdana" pitchFamily="34" charset="0"/>
                <a:ea typeface="Verdana" pitchFamily="34" charset="0"/>
                <a:cs typeface="Verdana" pitchFamily="34" charset="0"/>
              </a:rPr>
              <a:t>Williams, The Long Revolution, Greenwood Press, 1961. Pp.156-171.</a:t>
            </a:r>
          </a:p>
          <a:p>
            <a:pPr marL="457200" indent="-457200" algn="just">
              <a:buNone/>
              <a:tabLst>
                <a:tab pos="457200" algn="l"/>
              </a:tabLst>
            </a:pPr>
            <a:r>
              <a:rPr lang="en-US" sz="1800" dirty="0">
                <a:latin typeface="Verdana" pitchFamily="34" charset="0"/>
                <a:ea typeface="Verdana" pitchFamily="34" charset="0"/>
                <a:cs typeface="Verdana" pitchFamily="34" charset="0"/>
              </a:rPr>
              <a:t>10</a:t>
            </a:r>
            <a:r>
              <a:rPr lang="en-US" sz="1800" dirty="0" smtClean="0">
                <a:latin typeface="Verdana" pitchFamily="34" charset="0"/>
                <a:ea typeface="Verdana" pitchFamily="34" charset="0"/>
                <a:cs typeface="Verdana" pitchFamily="34" charset="0"/>
              </a:rPr>
              <a:t>.	Robert </a:t>
            </a:r>
            <a:r>
              <a:rPr lang="en-US" sz="1800" dirty="0">
                <a:latin typeface="Verdana" pitchFamily="34" charset="0"/>
                <a:ea typeface="Verdana" pitchFamily="34" charset="0"/>
                <a:cs typeface="Verdana" pitchFamily="34" charset="0"/>
              </a:rPr>
              <a:t>Owen, A New View of </a:t>
            </a:r>
            <a:r>
              <a:rPr lang="en-US" sz="1800" dirty="0" smtClean="0">
                <a:latin typeface="Verdana" pitchFamily="34" charset="0"/>
                <a:ea typeface="Verdana" pitchFamily="34" charset="0"/>
                <a:cs typeface="Verdana" pitchFamily="34" charset="0"/>
              </a:rPr>
              <a:t>Society, London</a:t>
            </a:r>
            <a:r>
              <a:rPr lang="en-US" sz="1800" dirty="0">
                <a:latin typeface="Verdana" pitchFamily="34" charset="0"/>
                <a:ea typeface="Verdana" pitchFamily="34" charset="0"/>
                <a:cs typeface="Verdana" pitchFamily="34" charset="0"/>
              </a:rPr>
              <a:t>, 1813. A proposed utopian society </a:t>
            </a:r>
          </a:p>
          <a:p>
            <a:pPr marL="457200" indent="-457200" algn="just">
              <a:buNone/>
              <a:tabLst>
                <a:tab pos="457200" algn="l"/>
              </a:tabLst>
            </a:pPr>
            <a:r>
              <a:rPr lang="en-US" sz="1800" dirty="0">
                <a:latin typeface="Verdana" pitchFamily="34" charset="0"/>
                <a:ea typeface="Verdana" pitchFamily="34" charset="0"/>
                <a:cs typeface="Verdana" pitchFamily="34" charset="0"/>
              </a:rPr>
              <a:t>11</a:t>
            </a:r>
            <a:r>
              <a:rPr lang="en-US" sz="1800" dirty="0" smtClean="0">
                <a:latin typeface="Verdana" pitchFamily="34" charset="0"/>
                <a:ea typeface="Verdana" pitchFamily="34" charset="0"/>
                <a:cs typeface="Verdana" pitchFamily="34" charset="0"/>
              </a:rPr>
              <a:t>.	T.A</a:t>
            </a:r>
            <a:r>
              <a:rPr lang="en-US" sz="1800" dirty="0">
                <a:latin typeface="Verdana" pitchFamily="34" charset="0"/>
                <a:ea typeface="Verdana" pitchFamily="34" charset="0"/>
                <a:cs typeface="Verdana" pitchFamily="34" charset="0"/>
              </a:rPr>
              <a:t>. Jenkins, The Liberal </a:t>
            </a:r>
            <a:r>
              <a:rPr lang="en-US" sz="1800" dirty="0" smtClean="0">
                <a:latin typeface="Verdana" pitchFamily="34" charset="0"/>
                <a:ea typeface="Verdana" pitchFamily="34" charset="0"/>
                <a:cs typeface="Verdana" pitchFamily="34" charset="0"/>
              </a:rPr>
              <a:t>Ascendancy: 1830-1886</a:t>
            </a:r>
            <a:r>
              <a:rPr lang="en-US" sz="1800" dirty="0">
                <a:latin typeface="Verdana" pitchFamily="34" charset="0"/>
                <a:ea typeface="Verdana" pitchFamily="34" charset="0"/>
                <a:cs typeface="Verdana" pitchFamily="34" charset="0"/>
              </a:rPr>
              <a:t>, 1994.</a:t>
            </a:r>
          </a:p>
          <a:p>
            <a:pPr marL="457200" indent="-457200" algn="just">
              <a:buNone/>
              <a:tabLst>
                <a:tab pos="457200" algn="l"/>
              </a:tabLst>
            </a:pPr>
            <a:r>
              <a:rPr lang="en-US" sz="1800" dirty="0">
                <a:latin typeface="Verdana" pitchFamily="34" charset="0"/>
                <a:ea typeface="Verdana" pitchFamily="34" charset="0"/>
                <a:cs typeface="Verdana" pitchFamily="34" charset="0"/>
              </a:rPr>
              <a:t>12</a:t>
            </a:r>
            <a:r>
              <a:rPr lang="en-US" sz="1800" dirty="0" smtClean="0">
                <a:latin typeface="Verdana" pitchFamily="34" charset="0"/>
                <a:ea typeface="Verdana" pitchFamily="34" charset="0"/>
                <a:cs typeface="Verdana" pitchFamily="34" charset="0"/>
              </a:rPr>
              <a:t>.	T.O</a:t>
            </a:r>
            <a:r>
              <a:rPr lang="en-US" sz="1800" dirty="0">
                <a:latin typeface="Verdana" pitchFamily="34" charset="0"/>
                <a:ea typeface="Verdana" pitchFamily="34" charset="0"/>
                <a:cs typeface="Verdana" pitchFamily="34" charset="0"/>
              </a:rPr>
              <a:t>. Lloyd, Empire, Welfare State and </a:t>
            </a:r>
            <a:r>
              <a:rPr lang="en-US" sz="1800" dirty="0" smtClean="0">
                <a:latin typeface="Verdana" pitchFamily="34" charset="0"/>
                <a:ea typeface="Verdana" pitchFamily="34" charset="0"/>
                <a:cs typeface="Verdana" pitchFamily="34" charset="0"/>
              </a:rPr>
              <a:t>Europe</a:t>
            </a:r>
            <a:r>
              <a:rPr lang="en-US" sz="1800" dirty="0">
                <a:latin typeface="Verdana" pitchFamily="34" charset="0"/>
                <a:ea typeface="Verdana" pitchFamily="34" charset="0"/>
                <a:cs typeface="Verdana" pitchFamily="34" charset="0"/>
              </a:rPr>
              <a:t>: English History: 1906-1992, 1976.</a:t>
            </a:r>
          </a:p>
          <a:p>
            <a:pPr marL="457200" indent="-457200" algn="just">
              <a:tabLst>
                <a:tab pos="457200" algn="l"/>
              </a:tabLst>
            </a:pPr>
            <a:endParaRPr lang="en-US" sz="1800" dirty="0"/>
          </a:p>
          <a:p>
            <a:pPr marL="457200" indent="-457200" algn="just">
              <a:buFont typeface="+mj-lt"/>
              <a:buAutoNum type="arabicPeriod"/>
              <a:tabLst>
                <a:tab pos="457200" algn="l"/>
              </a:tabLst>
            </a:pPr>
            <a:endParaRPr lang="en-US" sz="1800"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pPr>
              <a:defRPr/>
            </a:pPr>
            <a:fld id="{818A5765-F390-40C2-B283-2B3E72C4CF6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Web References</a:t>
            </a:r>
            <a:endParaRPr lang="en-US" sz="2400" b="1" dirty="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838200"/>
            <a:ext cx="8229600" cy="4525963"/>
          </a:xfrm>
        </p:spPr>
        <p:txBody>
          <a:bodyPr/>
          <a:lstStyle/>
          <a:p>
            <a:pPr>
              <a:buNone/>
            </a:pPr>
            <a:r>
              <a:rPr lang="en-US" sz="1800" b="1" dirty="0" smtClean="0">
                <a:latin typeface="Verdana" pitchFamily="34" charset="0"/>
                <a:ea typeface="Verdana" pitchFamily="34" charset="0"/>
                <a:cs typeface="Verdana" pitchFamily="34" charset="0"/>
              </a:rPr>
              <a:t>Web Links:-</a:t>
            </a:r>
            <a:endParaRPr lang="en-US" sz="1800" b="1" u="sng" dirty="0" smtClean="0">
              <a:latin typeface="Verdana" pitchFamily="34" charset="0"/>
              <a:ea typeface="Verdana" pitchFamily="34" charset="0"/>
              <a:cs typeface="Verdana" pitchFamily="34" charset="0"/>
              <a:hlinkClick r:id="rId2"/>
            </a:endParaRPr>
          </a:p>
          <a:p>
            <a:pPr marL="457200" indent="-457200">
              <a:buFont typeface="+mj-lt"/>
              <a:buAutoNum type="arabicPeriod"/>
            </a:pPr>
            <a:r>
              <a:rPr lang="en-US" sz="1800" u="sng" dirty="0" smtClean="0">
                <a:latin typeface="Verdana" pitchFamily="34" charset="0"/>
                <a:ea typeface="Verdana" pitchFamily="34" charset="0"/>
                <a:cs typeface="Verdana" pitchFamily="34" charset="0"/>
                <a:hlinkClick r:id="rId2"/>
              </a:rPr>
              <a:t>www.historywiz.com</a:t>
            </a:r>
            <a:r>
              <a:rPr lang="hi-IN" sz="1800" dirty="0" smtClean="0">
                <a:latin typeface="Verdana" pitchFamily="34" charset="0"/>
                <a:ea typeface="Verdana" pitchFamily="34" charset="0"/>
              </a:rPr>
              <a:t> (for primary sources)</a:t>
            </a:r>
            <a:endParaRPr lang="en-US" sz="1800" dirty="0" smtClean="0">
              <a:latin typeface="Verdana" pitchFamily="34" charset="0"/>
              <a:ea typeface="Verdana" pitchFamily="34" charset="0"/>
              <a:cs typeface="Verdana" pitchFamily="34" charset="0"/>
            </a:endParaRPr>
          </a:p>
          <a:p>
            <a:pPr marL="457200" indent="-457200">
              <a:buFont typeface="+mj-lt"/>
              <a:buAutoNum type="arabicPeriod"/>
            </a:pPr>
            <a:r>
              <a:rPr lang="en-US" sz="1800" u="sng" dirty="0" smtClean="0">
                <a:latin typeface="Verdana" pitchFamily="34" charset="0"/>
                <a:ea typeface="Verdana" pitchFamily="34" charset="0"/>
                <a:cs typeface="Verdana" pitchFamily="34" charset="0"/>
                <a:hlinkClick r:id="rId3"/>
              </a:rPr>
              <a:t>www.openuniversity.ac.uk</a:t>
            </a:r>
            <a:endParaRPr lang="en-US" sz="1800" dirty="0" smtClean="0">
              <a:latin typeface="Verdana" pitchFamily="34" charset="0"/>
              <a:ea typeface="Verdana" pitchFamily="34" charset="0"/>
              <a:cs typeface="Verdana" pitchFamily="34" charset="0"/>
            </a:endParaRPr>
          </a:p>
          <a:p>
            <a:pPr marL="457200" indent="-457200">
              <a:buFont typeface="+mj-lt"/>
              <a:buAutoNum type="arabicPeriod"/>
            </a:pPr>
            <a:r>
              <a:rPr lang="hi-IN" sz="1800" dirty="0" smtClean="0">
                <a:latin typeface="Verdana" pitchFamily="34" charset="0"/>
                <a:ea typeface="Verdana" pitchFamily="34" charset="0"/>
              </a:rPr>
              <a:t>powerpointpalooza.net (for powerpoint lectures)</a:t>
            </a:r>
            <a:endParaRPr lang="en-US" sz="1800" dirty="0" smtClean="0">
              <a:latin typeface="Verdana" pitchFamily="34" charset="0"/>
              <a:ea typeface="Verdana" pitchFamily="34" charset="0"/>
              <a:cs typeface="Verdana" pitchFamily="34" charset="0"/>
            </a:endParaRPr>
          </a:p>
          <a:p>
            <a:pPr marL="457200" indent="-457200">
              <a:buFont typeface="+mj-lt"/>
              <a:buAutoNum type="arabicPeriod"/>
            </a:pPr>
            <a:r>
              <a:rPr lang="hi-IN" sz="1800" dirty="0" smtClean="0">
                <a:latin typeface="Verdana" pitchFamily="34" charset="0"/>
                <a:ea typeface="Verdana" pitchFamily="34" charset="0"/>
              </a:rPr>
              <a:t>bbc.co.uk/history (for alternative lessons)</a:t>
            </a:r>
            <a:endParaRPr lang="en-US" sz="1800" dirty="0" smtClean="0">
              <a:latin typeface="Verdana" pitchFamily="34" charset="0"/>
              <a:ea typeface="Verdana" pitchFamily="34" charset="0"/>
              <a:cs typeface="Verdana" pitchFamily="34" charset="0"/>
            </a:endParaRPr>
          </a:p>
          <a:p>
            <a:pPr>
              <a:buNone/>
            </a:pPr>
            <a:r>
              <a:rPr lang="en-US" sz="1800" dirty="0" smtClean="0">
                <a:latin typeface="Verdana" pitchFamily="34" charset="0"/>
                <a:ea typeface="Verdana" pitchFamily="34" charset="0"/>
              </a:rPr>
              <a:t>    </a:t>
            </a:r>
            <a:r>
              <a:rPr lang="hi-IN" sz="1800" dirty="0" smtClean="0">
                <a:latin typeface="Verdana" pitchFamily="34" charset="0"/>
                <a:ea typeface="Verdana" pitchFamily="34" charset="0"/>
              </a:rPr>
              <a:t>For Related Films and Audio Resources:-</a:t>
            </a:r>
            <a:endParaRPr lang="en-US" sz="1800" dirty="0" smtClean="0">
              <a:latin typeface="Verdana" pitchFamily="34" charset="0"/>
              <a:ea typeface="Verdana" pitchFamily="34" charset="0"/>
              <a:cs typeface="Verdana" pitchFamily="34" charset="0"/>
            </a:endParaRPr>
          </a:p>
          <a:p>
            <a:pPr marL="457200" indent="-457200">
              <a:buFont typeface="+mj-lt"/>
              <a:buAutoNum type="arabicPeriod"/>
            </a:pPr>
            <a:r>
              <a:rPr lang="hi-IN" sz="1800" u="sng" dirty="0" smtClean="0">
                <a:latin typeface="Verdana" pitchFamily="34" charset="0"/>
                <a:ea typeface="Verdana" pitchFamily="34" charset="0"/>
                <a:hlinkClick r:id="rId4"/>
              </a:rPr>
              <a:t>www.youtube.com/watch?v=Ln58d-K17XY</a:t>
            </a:r>
            <a:r>
              <a:rPr lang="hi-IN" sz="1800" dirty="0" smtClean="0">
                <a:latin typeface="Verdana" pitchFamily="34" charset="0"/>
                <a:ea typeface="Verdana" pitchFamily="34" charset="0"/>
              </a:rPr>
              <a:t> (For</a:t>
            </a:r>
            <a:r>
              <a:rPr lang="en-US" sz="1800" dirty="0" smtClean="0">
                <a:latin typeface="Verdana" pitchFamily="34" charset="0"/>
                <a:ea typeface="Verdana" pitchFamily="34" charset="0"/>
                <a:cs typeface="Verdana" pitchFamily="34" charset="0"/>
              </a:rPr>
              <a:t>:</a:t>
            </a:r>
            <a:r>
              <a:rPr lang="hi-IN" sz="1800" dirty="0" smtClean="0">
                <a:latin typeface="Verdana" pitchFamily="34" charset="0"/>
                <a:ea typeface="Verdana" pitchFamily="34" charset="0"/>
              </a:rPr>
              <a:t> Tale of Two Cities</a:t>
            </a:r>
            <a:r>
              <a:rPr lang="en-US" sz="1800" dirty="0" smtClean="0">
                <a:latin typeface="Verdana" pitchFamily="34" charset="0"/>
                <a:ea typeface="Verdana" pitchFamily="34" charset="0"/>
                <a:cs typeface="Verdana" pitchFamily="34" charset="0"/>
              </a:rPr>
              <a:t> Film based on </a:t>
            </a:r>
            <a:r>
              <a:rPr lang="en-US" sz="1800" dirty="0" err="1" smtClean="0">
                <a:latin typeface="Verdana" pitchFamily="34" charset="0"/>
                <a:ea typeface="Verdana" pitchFamily="34" charset="0"/>
                <a:cs typeface="Verdana" pitchFamily="34" charset="0"/>
              </a:rPr>
              <a:t>Dicken’s</a:t>
            </a:r>
            <a:r>
              <a:rPr lang="en-US" sz="1800" dirty="0" smtClean="0">
                <a:latin typeface="Verdana" pitchFamily="34" charset="0"/>
                <a:ea typeface="Verdana" pitchFamily="34" charset="0"/>
                <a:cs typeface="Verdana" pitchFamily="34" charset="0"/>
              </a:rPr>
              <a:t> Novel</a:t>
            </a:r>
            <a:r>
              <a:rPr lang="hi-IN" sz="1800" dirty="0" smtClean="0">
                <a:latin typeface="Verdana" pitchFamily="34" charset="0"/>
                <a:ea typeface="Verdana" pitchFamily="34" charset="0"/>
              </a:rPr>
              <a:t>)</a:t>
            </a:r>
            <a:endParaRPr lang="en-US" sz="1800" dirty="0" smtClean="0">
              <a:latin typeface="Verdana" pitchFamily="34" charset="0"/>
              <a:ea typeface="Verdana" pitchFamily="34" charset="0"/>
              <a:cs typeface="Verdana" pitchFamily="34" charset="0"/>
            </a:endParaRPr>
          </a:p>
          <a:p>
            <a:pPr marL="457200" indent="-457200">
              <a:buFont typeface="+mj-lt"/>
              <a:buAutoNum type="arabicPeriod"/>
            </a:pPr>
            <a:r>
              <a:rPr lang="en-US" sz="1800" u="sng" dirty="0" smtClean="0">
                <a:latin typeface="Verdana" pitchFamily="34" charset="0"/>
                <a:ea typeface="Verdana" pitchFamily="34" charset="0"/>
                <a:cs typeface="Verdana" pitchFamily="34" charset="0"/>
                <a:hlinkClick r:id="rId5"/>
              </a:rPr>
              <a:t>www.youtube.com/watch?v=</a:t>
            </a:r>
            <a:r>
              <a:rPr lang="hi-IN" sz="1800" u="sng" dirty="0" smtClean="0">
                <a:latin typeface="Verdana" pitchFamily="34" charset="0"/>
                <a:ea typeface="Verdana" pitchFamily="34" charset="0"/>
                <a:hlinkClick r:id="rId5"/>
              </a:rPr>
              <a:t> (For</a:t>
            </a:r>
            <a:r>
              <a:rPr lang="hi-IN" sz="1800" dirty="0" smtClean="0">
                <a:latin typeface="Verdana" pitchFamily="34" charset="0"/>
                <a:ea typeface="Verdana" pitchFamily="34" charset="0"/>
              </a:rPr>
              <a:t> </a:t>
            </a:r>
            <a:r>
              <a:rPr lang="en-US" sz="1800" dirty="0" smtClean="0">
                <a:latin typeface="Verdana" pitchFamily="34" charset="0"/>
                <a:ea typeface="Verdana" pitchFamily="34" charset="0"/>
                <a:cs typeface="Verdana" pitchFamily="34" charset="0"/>
              </a:rPr>
              <a:t>V</a:t>
            </a:r>
            <a:r>
              <a:rPr lang="hi-IN" sz="1800" dirty="0" smtClean="0">
                <a:latin typeface="Verdana" pitchFamily="34" charset="0"/>
                <a:ea typeface="Verdana" pitchFamily="34" charset="0"/>
              </a:rPr>
              <a:t>ideos on Disraeli and Gladstone)</a:t>
            </a:r>
            <a:endParaRPr lang="en-US" sz="1800"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pPr>
              <a:defRPr/>
            </a:pPr>
            <a:fld id="{818A5765-F390-40C2-B283-2B3E72C4CF6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
            <a:ext cx="6553200" cy="533400"/>
          </a:xfrm>
          <a:solidFill>
            <a:schemeClr val="bg1"/>
          </a:solidFill>
        </p:spPr>
        <p:txBody>
          <a:bodyPr rtlCol="0">
            <a:noAutofit/>
          </a:bodyPr>
          <a:lstStyle/>
          <a:p>
            <a:pPr fontAlgn="auto">
              <a:spcAft>
                <a:spcPts val="0"/>
              </a:spcAft>
              <a:defRPr/>
            </a:pPr>
            <a:r>
              <a:rPr lang="en-IN" sz="2400" dirty="0" smtClean="0">
                <a:solidFill>
                  <a:srgbClr val="FF0000"/>
                </a:solidFill>
                <a:latin typeface="Verdana" pitchFamily="34" charset="0"/>
                <a:ea typeface="Verdana" pitchFamily="34" charset="0"/>
                <a:cs typeface="Verdana" pitchFamily="34" charset="0"/>
              </a:rPr>
              <a:t>Additional Points</a:t>
            </a:r>
            <a:endParaRPr lang="en-IN" sz="2400" dirty="0">
              <a:solidFill>
                <a:srgbClr val="FF0000"/>
              </a:solidFill>
              <a:latin typeface="Verdana" pitchFamily="34" charset="0"/>
              <a:ea typeface="Verdana" pitchFamily="34" charset="0"/>
              <a:cs typeface="Verdana" pitchFamily="34" charset="0"/>
            </a:endParaRPr>
          </a:p>
        </p:txBody>
      </p:sp>
      <p:sp>
        <p:nvSpPr>
          <p:cNvPr id="3" name="TextBox 2"/>
          <p:cNvSpPr txBox="1"/>
          <p:nvPr/>
        </p:nvSpPr>
        <p:spPr>
          <a:xfrm>
            <a:off x="228600" y="768489"/>
            <a:ext cx="8686800" cy="5586145"/>
          </a:xfrm>
          <a:prstGeom prst="rect">
            <a:avLst/>
          </a:prstGeom>
          <a:noFill/>
        </p:spPr>
        <p:txBody>
          <a:bodyPr wrap="square" rtlCol="0">
            <a:spAutoFit/>
          </a:bodyPr>
          <a:lstStyle/>
          <a:p>
            <a:pPr algn="just">
              <a:tabLst>
                <a:tab pos="457200" algn="l"/>
              </a:tabLst>
            </a:pPr>
            <a:endParaRPr lang="en-US" sz="1700" b="1" dirty="0" smtClean="0">
              <a:latin typeface="Verdana" pitchFamily="34" charset="0"/>
              <a:ea typeface="Verdana" pitchFamily="34" charset="0"/>
              <a:cs typeface="Verdana" pitchFamily="34" charset="0"/>
            </a:endParaRP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Administrative </a:t>
            </a:r>
            <a:r>
              <a:rPr lang="en-US" sz="1700" dirty="0">
                <a:latin typeface="Verdana" pitchFamily="34" charset="0"/>
                <a:ea typeface="Verdana" pitchFamily="34" charset="0"/>
                <a:cs typeface="Verdana" pitchFamily="34" charset="0"/>
              </a:rPr>
              <a:t>and Market Reforms  </a:t>
            </a: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Towards </a:t>
            </a:r>
            <a:r>
              <a:rPr lang="en-US" sz="1700" dirty="0">
                <a:latin typeface="Verdana" pitchFamily="34" charset="0"/>
                <a:ea typeface="Verdana" pitchFamily="34" charset="0"/>
                <a:cs typeface="Verdana" pitchFamily="34" charset="0"/>
              </a:rPr>
              <a:t>Welfare</a:t>
            </a: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Nature </a:t>
            </a:r>
            <a:r>
              <a:rPr lang="en-US" sz="1700" dirty="0">
                <a:latin typeface="Verdana" pitchFamily="34" charset="0"/>
                <a:ea typeface="Verdana" pitchFamily="34" charset="0"/>
                <a:cs typeface="Verdana" pitchFamily="34" charset="0"/>
              </a:rPr>
              <a:t>of modern politics and </a:t>
            </a:r>
            <a:r>
              <a:rPr lang="en-US" sz="1700" dirty="0" smtClean="0">
                <a:latin typeface="Verdana" pitchFamily="34" charset="0"/>
                <a:ea typeface="Verdana" pitchFamily="34" charset="0"/>
                <a:cs typeface="Verdana" pitchFamily="34" charset="0"/>
              </a:rPr>
              <a:t>state</a:t>
            </a:r>
            <a:endParaRPr lang="en-US" sz="1700" dirty="0">
              <a:latin typeface="Verdana" pitchFamily="34" charset="0"/>
              <a:ea typeface="Verdana" pitchFamily="34" charset="0"/>
              <a:cs typeface="Verdana" pitchFamily="34" charset="0"/>
            </a:endParaRP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Forces </a:t>
            </a:r>
            <a:r>
              <a:rPr lang="en-US" sz="1700" dirty="0">
                <a:latin typeface="Verdana" pitchFamily="34" charset="0"/>
                <a:ea typeface="Verdana" pitchFamily="34" charset="0"/>
                <a:cs typeface="Verdana" pitchFamily="34" charset="0"/>
              </a:rPr>
              <a:t>behind Political Change: Classes, </a:t>
            </a:r>
            <a:r>
              <a:rPr lang="en-US" sz="1700" dirty="0" smtClean="0">
                <a:latin typeface="Verdana" pitchFamily="34" charset="0"/>
                <a:ea typeface="Verdana" pitchFamily="34" charset="0"/>
                <a:cs typeface="Verdana" pitchFamily="34" charset="0"/>
              </a:rPr>
              <a:t>Party </a:t>
            </a:r>
            <a:r>
              <a:rPr lang="en-US" sz="1700" dirty="0">
                <a:latin typeface="Verdana" pitchFamily="34" charset="0"/>
                <a:ea typeface="Verdana" pitchFamily="34" charset="0"/>
                <a:cs typeface="Verdana" pitchFamily="34" charset="0"/>
              </a:rPr>
              <a:t>and Ideology in </a:t>
            </a:r>
            <a:r>
              <a:rPr lang="en-US" sz="1700" dirty="0" smtClean="0">
                <a:latin typeface="Verdana" pitchFamily="34" charset="0"/>
                <a:ea typeface="Verdana" pitchFamily="34" charset="0"/>
                <a:cs typeface="Verdana" pitchFamily="34" charset="0"/>
              </a:rPr>
              <a:t>19</a:t>
            </a:r>
            <a:r>
              <a:rPr lang="en-US" sz="1700" baseline="30000" dirty="0" smtClean="0">
                <a:latin typeface="Verdana" pitchFamily="34" charset="0"/>
                <a:ea typeface="Verdana" pitchFamily="34" charset="0"/>
                <a:cs typeface="Verdana" pitchFamily="34" charset="0"/>
              </a:rPr>
              <a:t>th</a:t>
            </a:r>
            <a:r>
              <a:rPr lang="en-US" sz="1700" dirty="0" smtClean="0">
                <a:latin typeface="Verdana" pitchFamily="34" charset="0"/>
                <a:ea typeface="Verdana" pitchFamily="34" charset="0"/>
                <a:cs typeface="Verdana" pitchFamily="34" charset="0"/>
              </a:rPr>
              <a:t> C</a:t>
            </a:r>
            <a:endParaRPr lang="en-US" sz="1700" dirty="0">
              <a:latin typeface="Verdana" pitchFamily="34" charset="0"/>
              <a:ea typeface="Verdana" pitchFamily="34" charset="0"/>
              <a:cs typeface="Verdana" pitchFamily="34" charset="0"/>
            </a:endParaRP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Liberal </a:t>
            </a:r>
            <a:r>
              <a:rPr lang="en-US" sz="1700" dirty="0">
                <a:latin typeface="Verdana" pitchFamily="34" charset="0"/>
                <a:ea typeface="Verdana" pitchFamily="34" charset="0"/>
                <a:cs typeface="Verdana" pitchFamily="34" charset="0"/>
              </a:rPr>
              <a:t>Demands in Late 18</a:t>
            </a:r>
            <a:r>
              <a:rPr lang="en-US" sz="1700" baseline="30000" dirty="0">
                <a:latin typeface="Verdana" pitchFamily="34" charset="0"/>
                <a:ea typeface="Verdana" pitchFamily="34" charset="0"/>
                <a:cs typeface="Verdana" pitchFamily="34" charset="0"/>
              </a:rPr>
              <a:t>th </a:t>
            </a:r>
            <a:r>
              <a:rPr lang="en-US" sz="1700" dirty="0">
                <a:latin typeface="Verdana" pitchFamily="34" charset="0"/>
                <a:ea typeface="Verdana" pitchFamily="34" charset="0"/>
                <a:cs typeface="Verdana" pitchFamily="34" charset="0"/>
              </a:rPr>
              <a:t>Century </a:t>
            </a:r>
            <a:r>
              <a:rPr lang="en-US" sz="1700" dirty="0" smtClean="0">
                <a:latin typeface="Verdana" pitchFamily="34" charset="0"/>
                <a:ea typeface="Verdana" pitchFamily="34" charset="0"/>
                <a:cs typeface="Verdana" pitchFamily="34" charset="0"/>
              </a:rPr>
              <a:t>Britain</a:t>
            </a:r>
            <a:endParaRPr lang="en-US" sz="1700" dirty="0">
              <a:latin typeface="Verdana" pitchFamily="34" charset="0"/>
              <a:ea typeface="Verdana" pitchFamily="34" charset="0"/>
              <a:cs typeface="Verdana" pitchFamily="34" charset="0"/>
            </a:endParaRP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Radical </a:t>
            </a:r>
            <a:r>
              <a:rPr lang="en-US" sz="1700" dirty="0">
                <a:latin typeface="Verdana" pitchFamily="34" charset="0"/>
                <a:ea typeface="Verdana" pitchFamily="34" charset="0"/>
                <a:cs typeface="Verdana" pitchFamily="34" charset="0"/>
              </a:rPr>
              <a:t>Demands of Early Working Class   </a:t>
            </a:r>
          </a:p>
          <a:p>
            <a:pPr marL="457200" indent="-457200" algn="just">
              <a:tabLst>
                <a:tab pos="457200" algn="l"/>
              </a:tabLst>
            </a:pPr>
            <a:r>
              <a:rPr lang="en-US" sz="1700" dirty="0">
                <a:latin typeface="Verdana" pitchFamily="34" charset="0"/>
                <a:ea typeface="Verdana" pitchFamily="34" charset="0"/>
                <a:cs typeface="Verdana" pitchFamily="34" charset="0"/>
              </a:rPr>
              <a:t>      Leaders and Middle Class </a:t>
            </a:r>
            <a:r>
              <a:rPr lang="en-US" sz="1700" dirty="0" smtClean="0">
                <a:latin typeface="Verdana" pitchFamily="34" charset="0"/>
                <a:ea typeface="Verdana" pitchFamily="34" charset="0"/>
                <a:cs typeface="Verdana" pitchFamily="34" charset="0"/>
              </a:rPr>
              <a:t>Reformers</a:t>
            </a:r>
            <a:endParaRPr lang="en-US" sz="1700" dirty="0">
              <a:latin typeface="Verdana" pitchFamily="34" charset="0"/>
              <a:ea typeface="Verdana" pitchFamily="34" charset="0"/>
              <a:cs typeface="Verdana" pitchFamily="34" charset="0"/>
            </a:endParaRPr>
          </a:p>
          <a:p>
            <a:pPr marL="457200" indent="-457200" algn="just">
              <a:buFont typeface="Wingdings" pitchFamily="2" charset="2"/>
              <a:buChar char="Ø"/>
              <a:tabLst>
                <a:tab pos="457200" algn="l"/>
              </a:tabLst>
            </a:pPr>
            <a:r>
              <a:rPr lang="en-US" sz="1700" dirty="0">
                <a:latin typeface="Verdana" pitchFamily="34" charset="0"/>
                <a:ea typeface="Verdana" pitchFamily="34" charset="0"/>
                <a:cs typeface="Verdana" pitchFamily="34" charset="0"/>
              </a:rPr>
              <a:t>Working Class </a:t>
            </a:r>
            <a:r>
              <a:rPr lang="en-US" sz="1700" dirty="0" err="1">
                <a:latin typeface="Verdana" pitchFamily="34" charset="0"/>
                <a:ea typeface="Verdana" pitchFamily="34" charset="0"/>
                <a:cs typeface="Verdana" pitchFamily="34" charset="0"/>
              </a:rPr>
              <a:t>Organisations</a:t>
            </a:r>
            <a:r>
              <a:rPr lang="en-US" sz="1700" dirty="0">
                <a:latin typeface="Verdana" pitchFamily="34" charset="0"/>
                <a:ea typeface="Verdana" pitchFamily="34" charset="0"/>
                <a:cs typeface="Verdana" pitchFamily="34" charset="0"/>
              </a:rPr>
              <a:t> and Movements </a:t>
            </a:r>
            <a:r>
              <a:rPr lang="en-US" sz="1700" dirty="0" smtClean="0">
                <a:latin typeface="Verdana" pitchFamily="34" charset="0"/>
                <a:ea typeface="Verdana" pitchFamily="34" charset="0"/>
                <a:cs typeface="Verdana" pitchFamily="34" charset="0"/>
              </a:rPr>
              <a:t>in Britain</a:t>
            </a: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Women’s </a:t>
            </a:r>
            <a:r>
              <a:rPr lang="en-US" sz="1700" dirty="0">
                <a:latin typeface="Verdana" pitchFamily="34" charset="0"/>
                <a:ea typeface="Verdana" pitchFamily="34" charset="0"/>
                <a:cs typeface="Verdana" pitchFamily="34" charset="0"/>
              </a:rPr>
              <a:t>Movements; </a:t>
            </a:r>
            <a:r>
              <a:rPr lang="en-US" sz="1700" dirty="0" smtClean="0">
                <a:latin typeface="Verdana" pitchFamily="34" charset="0"/>
                <a:ea typeface="Verdana" pitchFamily="34" charset="0"/>
                <a:cs typeface="Verdana" pitchFamily="34" charset="0"/>
              </a:rPr>
              <a:t>Suffragettes</a:t>
            </a: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Sharp </a:t>
            </a:r>
            <a:r>
              <a:rPr lang="en-US" sz="1700" dirty="0">
                <a:latin typeface="Verdana" pitchFamily="34" charset="0"/>
                <a:ea typeface="Verdana" pitchFamily="34" charset="0"/>
                <a:cs typeface="Verdana" pitchFamily="34" charset="0"/>
              </a:rPr>
              <a:t>Duality in State’s Response till </a:t>
            </a:r>
            <a:r>
              <a:rPr lang="en-US" sz="1700" dirty="0" smtClean="0">
                <a:latin typeface="Verdana" pitchFamily="34" charset="0"/>
                <a:ea typeface="Verdana" pitchFamily="34" charset="0"/>
                <a:cs typeface="Verdana" pitchFamily="34" charset="0"/>
              </a:rPr>
              <a:t>1867</a:t>
            </a: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Chartists</a:t>
            </a:r>
            <a:r>
              <a:rPr lang="en-US" sz="1700" dirty="0">
                <a:latin typeface="Verdana" pitchFamily="34" charset="0"/>
                <a:ea typeface="Verdana" pitchFamily="34" charset="0"/>
                <a:cs typeface="Verdana" pitchFamily="34" charset="0"/>
              </a:rPr>
              <a:t>’ Demands and </a:t>
            </a:r>
            <a:r>
              <a:rPr lang="en-US" sz="1700" dirty="0" smtClean="0">
                <a:latin typeface="Verdana" pitchFamily="34" charset="0"/>
                <a:ea typeface="Verdana" pitchFamily="34" charset="0"/>
                <a:cs typeface="Verdana" pitchFamily="34" charset="0"/>
              </a:rPr>
              <a:t>Achievements</a:t>
            </a: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The </a:t>
            </a:r>
            <a:r>
              <a:rPr lang="en-US" sz="1700" dirty="0">
                <a:latin typeface="Verdana" pitchFamily="34" charset="0"/>
                <a:ea typeface="Verdana" pitchFamily="34" charset="0"/>
                <a:cs typeface="Verdana" pitchFamily="34" charset="0"/>
              </a:rPr>
              <a:t>Reform Act of 1832: Principal </a:t>
            </a:r>
            <a:endParaRPr lang="en-US" sz="1700" dirty="0" smtClean="0">
              <a:latin typeface="Verdana" pitchFamily="34" charset="0"/>
              <a:ea typeface="Verdana" pitchFamily="34" charset="0"/>
              <a:cs typeface="Verdana" pitchFamily="34" charset="0"/>
            </a:endParaRPr>
          </a:p>
          <a:p>
            <a:pPr algn="just">
              <a:tabLst>
                <a:tab pos="457200" algn="l"/>
              </a:tabLst>
            </a:pPr>
            <a:r>
              <a:rPr lang="en-US" sz="1700" dirty="0">
                <a:latin typeface="Verdana" pitchFamily="34" charset="0"/>
                <a:ea typeface="Verdana" pitchFamily="34" charset="0"/>
                <a:cs typeface="Verdana" pitchFamily="34" charset="0"/>
              </a:rPr>
              <a:t>	</a:t>
            </a:r>
            <a:r>
              <a:rPr lang="en-US" sz="1700" dirty="0" smtClean="0">
                <a:latin typeface="Verdana" pitchFamily="34" charset="0"/>
                <a:ea typeface="Verdana" pitchFamily="34" charset="0"/>
                <a:cs typeface="Verdana" pitchFamily="34" charset="0"/>
              </a:rPr>
              <a:t>Provisions</a:t>
            </a: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Impact </a:t>
            </a:r>
            <a:r>
              <a:rPr lang="en-US" sz="1700" dirty="0">
                <a:latin typeface="Verdana" pitchFamily="34" charset="0"/>
                <a:ea typeface="Verdana" pitchFamily="34" charset="0"/>
                <a:cs typeface="Verdana" pitchFamily="34" charset="0"/>
              </a:rPr>
              <a:t>of the 1832 Act on </a:t>
            </a:r>
            <a:r>
              <a:rPr lang="en-US" sz="1700" dirty="0" smtClean="0">
                <a:latin typeface="Verdana" pitchFamily="34" charset="0"/>
                <a:ea typeface="Verdana" pitchFamily="34" charset="0"/>
                <a:cs typeface="Verdana" pitchFamily="34" charset="0"/>
              </a:rPr>
              <a:t>Politics</a:t>
            </a:r>
          </a:p>
          <a:p>
            <a:pPr marL="457200" indent="-457200" algn="just">
              <a:buFont typeface="Wingdings" pitchFamily="2" charset="2"/>
              <a:buChar char="Ø"/>
              <a:tabLst>
                <a:tab pos="457200" algn="l"/>
              </a:tabLst>
            </a:pPr>
            <a:r>
              <a:rPr lang="en-US" sz="1700" dirty="0" smtClean="0">
                <a:latin typeface="Verdana" pitchFamily="34" charset="0"/>
              </a:rPr>
              <a:t>Ideology </a:t>
            </a:r>
            <a:r>
              <a:rPr lang="en-US" sz="1700" dirty="0">
                <a:latin typeface="Verdana" pitchFamily="34" charset="0"/>
              </a:rPr>
              <a:t>of Welfare after </a:t>
            </a:r>
            <a:r>
              <a:rPr lang="en-US" sz="1700" dirty="0" smtClean="0">
                <a:latin typeface="Verdana" pitchFamily="34" charset="0"/>
              </a:rPr>
              <a:t>1867</a:t>
            </a: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Factors </a:t>
            </a:r>
            <a:r>
              <a:rPr lang="en-US" sz="1700" dirty="0">
                <a:latin typeface="Verdana" pitchFamily="34" charset="0"/>
                <a:ea typeface="Verdana" pitchFamily="34" charset="0"/>
                <a:cs typeface="Verdana" pitchFamily="34" charset="0"/>
              </a:rPr>
              <a:t>Behind ‘Reformism’ </a:t>
            </a:r>
            <a:r>
              <a:rPr lang="en-US" sz="1700" dirty="0" smtClean="0">
                <a:latin typeface="Verdana" pitchFamily="34" charset="0"/>
                <a:ea typeface="Verdana" pitchFamily="34" charset="0"/>
                <a:cs typeface="Verdana" pitchFamily="34" charset="0"/>
              </a:rPr>
              <a:t>Exhibited by </a:t>
            </a:r>
          </a:p>
          <a:p>
            <a:pPr algn="just">
              <a:tabLst>
                <a:tab pos="457200" algn="l"/>
              </a:tabLst>
            </a:pPr>
            <a:r>
              <a:rPr lang="en-US" sz="1700" dirty="0">
                <a:latin typeface="Verdana" pitchFamily="34" charset="0"/>
                <a:ea typeface="Verdana" pitchFamily="34" charset="0"/>
                <a:cs typeface="Verdana" pitchFamily="34" charset="0"/>
              </a:rPr>
              <a:t>	</a:t>
            </a:r>
            <a:r>
              <a:rPr lang="en-US" sz="1700" dirty="0" smtClean="0">
                <a:latin typeface="Verdana" pitchFamily="34" charset="0"/>
                <a:ea typeface="Verdana" pitchFamily="34" charset="0"/>
                <a:cs typeface="Verdana" pitchFamily="34" charset="0"/>
              </a:rPr>
              <a:t>British Workers</a:t>
            </a:r>
          </a:p>
          <a:p>
            <a:pPr marL="457200" indent="-457200" algn="just">
              <a:buFont typeface="Wingdings" pitchFamily="2" charset="2"/>
              <a:buChar char="Ø"/>
              <a:tabLst>
                <a:tab pos="457200" algn="l"/>
              </a:tabLst>
            </a:pPr>
            <a:r>
              <a:rPr lang="en-US" sz="1700" dirty="0" smtClean="0">
                <a:latin typeface="Verdana" pitchFamily="34" charset="0"/>
                <a:ea typeface="Verdana" pitchFamily="34" charset="0"/>
                <a:cs typeface="Verdana" pitchFamily="34" charset="0"/>
              </a:rPr>
              <a:t>Factors </a:t>
            </a:r>
            <a:r>
              <a:rPr lang="en-US" sz="1700" dirty="0">
                <a:latin typeface="Verdana" pitchFamily="34" charset="0"/>
                <a:ea typeface="Verdana" pitchFamily="34" charset="0"/>
                <a:cs typeface="Verdana" pitchFamily="34" charset="0"/>
              </a:rPr>
              <a:t>Promoting Peaceful </a:t>
            </a:r>
            <a:r>
              <a:rPr lang="en-US" sz="1700" dirty="0" smtClean="0">
                <a:latin typeface="Verdana" pitchFamily="34" charset="0"/>
                <a:ea typeface="Verdana" pitchFamily="34" charset="0"/>
                <a:cs typeface="Verdana" pitchFamily="34" charset="0"/>
              </a:rPr>
              <a:t>Democratic</a:t>
            </a:r>
          </a:p>
          <a:p>
            <a:pPr algn="just">
              <a:tabLst>
                <a:tab pos="457200" algn="l"/>
              </a:tabLst>
            </a:pPr>
            <a:r>
              <a:rPr lang="en-US" sz="1700" dirty="0">
                <a:latin typeface="Verdana" pitchFamily="34" charset="0"/>
                <a:ea typeface="Verdana" pitchFamily="34" charset="0"/>
                <a:cs typeface="Verdana" pitchFamily="34" charset="0"/>
              </a:rPr>
              <a:t>	</a:t>
            </a:r>
            <a:r>
              <a:rPr lang="en-US" sz="1700" dirty="0" smtClean="0">
                <a:latin typeface="Verdana" pitchFamily="34" charset="0"/>
                <a:ea typeface="Verdana" pitchFamily="34" charset="0"/>
                <a:cs typeface="Verdana" pitchFamily="34" charset="0"/>
              </a:rPr>
              <a:t>Transition </a:t>
            </a:r>
            <a:r>
              <a:rPr lang="en-US" sz="1700" dirty="0">
                <a:latin typeface="Verdana" pitchFamily="34" charset="0"/>
                <a:ea typeface="Verdana" pitchFamily="34" charset="0"/>
                <a:cs typeface="Verdana" pitchFamily="34" charset="0"/>
              </a:rPr>
              <a:t>in </a:t>
            </a:r>
            <a:r>
              <a:rPr lang="en-US" sz="1700" dirty="0" smtClean="0">
                <a:latin typeface="Verdana" pitchFamily="34" charset="0"/>
                <a:ea typeface="Verdana" pitchFamily="34" charset="0"/>
                <a:cs typeface="Verdana" pitchFamily="34" charset="0"/>
              </a:rPr>
              <a:t>Britain </a:t>
            </a:r>
          </a:p>
          <a:p>
            <a:pPr marL="457200" indent="-457200" algn="just">
              <a:buFont typeface="Wingdings" pitchFamily="2" charset="2"/>
              <a:buChar char="Ø"/>
              <a:tabLst>
                <a:tab pos="457200" algn="l"/>
              </a:tabLst>
            </a:pPr>
            <a:r>
              <a:rPr lang="en-US" sz="1700" dirty="0" smtClean="0">
                <a:latin typeface="Verdana" pitchFamily="34" charset="0"/>
              </a:rPr>
              <a:t>Lessons </a:t>
            </a:r>
            <a:r>
              <a:rPr lang="en-US" sz="1700" dirty="0">
                <a:latin typeface="Verdana" pitchFamily="34" charset="0"/>
              </a:rPr>
              <a:t>for </a:t>
            </a:r>
            <a:r>
              <a:rPr lang="en-US" sz="1700" dirty="0" smtClean="0">
                <a:latin typeface="Verdana" pitchFamily="34" charset="0"/>
              </a:rPr>
              <a:t>Us</a:t>
            </a:r>
          </a:p>
        </p:txBody>
      </p:sp>
      <p:sp>
        <p:nvSpPr>
          <p:cNvPr id="8" name="Slide Number Placeholder 7"/>
          <p:cNvSpPr>
            <a:spLocks noGrp="1"/>
          </p:cNvSpPr>
          <p:nvPr>
            <p:ph type="sldNum" sz="quarter" idx="12"/>
          </p:nvPr>
        </p:nvSpPr>
        <p:spPr/>
        <p:txBody>
          <a:bodyPr/>
          <a:lstStyle/>
          <a:p>
            <a:pPr>
              <a:defRPr/>
            </a:pPr>
            <a:fld id="{A2679E3C-85AC-40AE-A87F-ED93AB04B90C}" type="slidenum">
              <a:rPr lang="en-US" smtClean="0"/>
              <a:pPr>
                <a:defRPr/>
              </a:pPr>
              <a:t>4</a:t>
            </a:fld>
            <a:endParaRPr lang="en-US"/>
          </a:p>
        </p:txBody>
      </p:sp>
      <p:pic>
        <p:nvPicPr>
          <p:cNvPr id="9" name="Picture 4192" descr="bentham"/>
          <p:cNvPicPr>
            <a:picLocks noChangeAspect="1" noChangeArrowheads="1"/>
          </p:cNvPicPr>
          <p:nvPr/>
        </p:nvPicPr>
        <p:blipFill>
          <a:blip r:embed="rId3"/>
          <a:srcRect/>
          <a:stretch>
            <a:fillRect/>
          </a:stretch>
        </p:blipFill>
        <p:spPr bwMode="auto">
          <a:xfrm>
            <a:off x="6324600" y="3352800"/>
            <a:ext cx="2438400" cy="2819400"/>
          </a:xfrm>
          <a:prstGeom prst="rect">
            <a:avLst/>
          </a:prstGeom>
          <a:noFill/>
          <a:ln w="9525">
            <a:noFill/>
            <a:miter lim="800000"/>
            <a:headEnd/>
            <a:tailEnd/>
          </a:ln>
        </p:spPr>
      </p:pic>
      <p:sp>
        <p:nvSpPr>
          <p:cNvPr id="10" name="Rectangle 3"/>
          <p:cNvSpPr>
            <a:spLocks noChangeArrowheads="1"/>
          </p:cNvSpPr>
          <p:nvPr/>
        </p:nvSpPr>
        <p:spPr bwMode="auto">
          <a:xfrm>
            <a:off x="5867400" y="6199908"/>
            <a:ext cx="2714978" cy="461665"/>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Verdana" pitchFamily="34" charset="0"/>
                <a:cs typeface="Verdana" pitchFamily="34" charset="0"/>
              </a:rPr>
              <a:t>Jeremy Bentham : Supporter for Adult Franchise</a:t>
            </a:r>
            <a:endParaRPr lang="en-IN" sz="12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762000" y="609600"/>
            <a:ext cx="7772400" cy="6096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An Analytical Approach to Political History</a:t>
            </a:r>
          </a:p>
        </p:txBody>
      </p:sp>
      <p:sp>
        <p:nvSpPr>
          <p:cNvPr id="3" name="Subtitle 2"/>
          <p:cNvSpPr>
            <a:spLocks noGrp="1"/>
          </p:cNvSpPr>
          <p:nvPr>
            <p:ph type="subTitle" idx="1"/>
          </p:nvPr>
        </p:nvSpPr>
        <p:spPr>
          <a:xfrm>
            <a:off x="381000" y="1371600"/>
            <a:ext cx="4876800" cy="5181600"/>
          </a:xfrm>
        </p:spPr>
        <p:txBody>
          <a:bodyPr rtlCol="0">
            <a:noAutofit/>
          </a:bodyPr>
          <a:lstStyle/>
          <a:p>
            <a:pPr marL="514350" indent="-514350" algn="just" fontAlgn="auto">
              <a:lnSpc>
                <a:spcPct val="150000"/>
              </a:lnSpc>
              <a:spcBef>
                <a:spcPts val="0"/>
              </a:spcBef>
              <a:spcAft>
                <a:spcPts val="0"/>
              </a:spcAft>
              <a:buFont typeface="Arial" pitchFamily="34" charset="0"/>
              <a:buAutoNum type="arabicPeriod"/>
              <a:defRPr/>
            </a:pPr>
            <a:r>
              <a:rPr lang="en-US" sz="1800" dirty="0" smtClean="0">
                <a:solidFill>
                  <a:schemeClr val="tx1">
                    <a:lumMod val="95000"/>
                    <a:lumOff val="5000"/>
                  </a:schemeClr>
                </a:solidFill>
                <a:latin typeface="Verdana" pitchFamily="34" charset="0"/>
                <a:ea typeface="Verdana" pitchFamily="34" charset="0"/>
                <a:cs typeface="Verdana" pitchFamily="34" charset="0"/>
              </a:rPr>
              <a:t>Departure from Chronological Accounts of Politics and Politicians</a:t>
            </a:r>
          </a:p>
          <a:p>
            <a:pPr marL="514350" indent="-514350" algn="just" fontAlgn="auto">
              <a:lnSpc>
                <a:spcPct val="150000"/>
              </a:lnSpc>
              <a:spcAft>
                <a:spcPts val="0"/>
              </a:spcAft>
              <a:buFont typeface="Arial" pitchFamily="34" charset="0"/>
              <a:buAutoNum type="arabicPeriod"/>
              <a:defRPr/>
            </a:pPr>
            <a:r>
              <a:rPr lang="en-US" sz="1800" dirty="0" smtClean="0">
                <a:solidFill>
                  <a:schemeClr val="tx1">
                    <a:lumMod val="95000"/>
                    <a:lumOff val="5000"/>
                  </a:schemeClr>
                </a:solidFill>
                <a:latin typeface="Verdana" pitchFamily="34" charset="0"/>
                <a:ea typeface="Verdana" pitchFamily="34" charset="0"/>
                <a:cs typeface="Verdana" pitchFamily="34" charset="0"/>
              </a:rPr>
              <a:t>Focus on Long Term Structural Changes</a:t>
            </a:r>
          </a:p>
          <a:p>
            <a:pPr marL="514350" indent="-514350" algn="just" fontAlgn="auto">
              <a:lnSpc>
                <a:spcPct val="150000"/>
              </a:lnSpc>
              <a:spcAft>
                <a:spcPts val="0"/>
              </a:spcAft>
              <a:buFont typeface="Arial" pitchFamily="34" charset="0"/>
              <a:buAutoNum type="arabicPeriod"/>
              <a:defRPr/>
            </a:pPr>
            <a:r>
              <a:rPr lang="en-US" sz="1800" dirty="0" smtClean="0">
                <a:solidFill>
                  <a:schemeClr val="tx1">
                    <a:lumMod val="95000"/>
                    <a:lumOff val="5000"/>
                  </a:schemeClr>
                </a:solidFill>
                <a:latin typeface="Verdana" pitchFamily="34" charset="0"/>
                <a:ea typeface="Verdana" pitchFamily="34" charset="0"/>
                <a:cs typeface="Verdana" pitchFamily="34" charset="0"/>
              </a:rPr>
              <a:t>Thematic Survey of Incremental Reforms in 19</a:t>
            </a:r>
            <a:r>
              <a:rPr lang="en-US" sz="1800" baseline="30000" dirty="0" smtClean="0">
                <a:solidFill>
                  <a:schemeClr val="tx1">
                    <a:lumMod val="95000"/>
                    <a:lumOff val="5000"/>
                  </a:schemeClr>
                </a:solidFill>
                <a:latin typeface="Verdana" pitchFamily="34" charset="0"/>
                <a:ea typeface="Verdana" pitchFamily="34" charset="0"/>
                <a:cs typeface="Verdana" pitchFamily="34" charset="0"/>
              </a:rPr>
              <a:t>th</a:t>
            </a:r>
            <a:r>
              <a:rPr lang="en-US" sz="1800" dirty="0" smtClean="0">
                <a:solidFill>
                  <a:schemeClr val="tx1">
                    <a:lumMod val="95000"/>
                    <a:lumOff val="5000"/>
                  </a:schemeClr>
                </a:solidFill>
                <a:latin typeface="Verdana" pitchFamily="34" charset="0"/>
                <a:ea typeface="Verdana" pitchFamily="34" charset="0"/>
                <a:cs typeface="Verdana" pitchFamily="34" charset="0"/>
              </a:rPr>
              <a:t> Century</a:t>
            </a:r>
          </a:p>
          <a:p>
            <a:pPr marL="514350" indent="-514350" algn="just" fontAlgn="auto">
              <a:lnSpc>
                <a:spcPct val="150000"/>
              </a:lnSpc>
              <a:spcAft>
                <a:spcPts val="0"/>
              </a:spcAft>
              <a:buFont typeface="Arial" pitchFamily="34" charset="0"/>
              <a:buAutoNum type="arabicPeriod"/>
              <a:defRPr/>
            </a:pPr>
            <a:r>
              <a:rPr lang="en-US" sz="1800" dirty="0" smtClean="0">
                <a:solidFill>
                  <a:schemeClr val="tx1">
                    <a:lumMod val="95000"/>
                    <a:lumOff val="5000"/>
                  </a:schemeClr>
                </a:solidFill>
                <a:latin typeface="Verdana" pitchFamily="34" charset="0"/>
                <a:ea typeface="Verdana" pitchFamily="34" charset="0"/>
                <a:cs typeface="Verdana" pitchFamily="34" charset="0"/>
              </a:rPr>
              <a:t>Institutional History Followed by an Account of Social and Ideological Currents</a:t>
            </a:r>
          </a:p>
          <a:p>
            <a:pPr marL="514350" indent="-514350" algn="just" fontAlgn="auto">
              <a:lnSpc>
                <a:spcPct val="150000"/>
              </a:lnSpc>
              <a:spcAft>
                <a:spcPts val="0"/>
              </a:spcAft>
              <a:buFont typeface="Arial" pitchFamily="34" charset="0"/>
              <a:buAutoNum type="arabicPeriod"/>
              <a:defRPr/>
            </a:pPr>
            <a:r>
              <a:rPr lang="en-US" sz="1800" dirty="0" smtClean="0">
                <a:solidFill>
                  <a:schemeClr val="tx1">
                    <a:lumMod val="95000"/>
                    <a:lumOff val="5000"/>
                  </a:schemeClr>
                </a:solidFill>
                <a:latin typeface="Verdana" pitchFamily="34" charset="0"/>
                <a:ea typeface="Verdana" pitchFamily="34" charset="0"/>
                <a:cs typeface="Verdana" pitchFamily="34" charset="0"/>
              </a:rPr>
              <a:t>Appreciation of both Exploitative and Exemplary Aspects of Britain’s Political Culture</a:t>
            </a:r>
          </a:p>
        </p:txBody>
      </p:sp>
      <p:sp>
        <p:nvSpPr>
          <p:cNvPr id="4" name="Title 1"/>
          <p:cNvSpPr txBox="1">
            <a:spLocks/>
          </p:cNvSpPr>
          <p:nvPr/>
        </p:nvSpPr>
        <p:spPr bwMode="auto">
          <a:xfrm>
            <a:off x="5372204" y="6019800"/>
            <a:ext cx="3390796" cy="533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N" sz="1200" b="1" dirty="0" smtClean="0">
                <a:solidFill>
                  <a:srgbClr val="FF0000"/>
                </a:solidFill>
                <a:latin typeface="Verdana" pitchFamily="34" charset="0"/>
              </a:rPr>
              <a:t>E.J. </a:t>
            </a:r>
            <a:r>
              <a:rPr lang="en-IN" sz="1200" b="1" dirty="0" err="1" smtClean="0">
                <a:solidFill>
                  <a:srgbClr val="FF0000"/>
                </a:solidFill>
                <a:latin typeface="Verdana" pitchFamily="34" charset="0"/>
              </a:rPr>
              <a:t>Hobsbawm</a:t>
            </a:r>
            <a:endParaRPr lang="en-IN" sz="1200" b="1" dirty="0" smtClean="0">
              <a:solidFill>
                <a:srgbClr val="FF0000"/>
              </a:solidFill>
              <a:latin typeface="Verdana" pitchFamily="34" charset="0"/>
            </a:endParaRPr>
          </a:p>
        </p:txBody>
      </p:sp>
      <p:sp>
        <p:nvSpPr>
          <p:cNvPr id="6" name="Slide Number Placeholder 5"/>
          <p:cNvSpPr>
            <a:spLocks noGrp="1"/>
          </p:cNvSpPr>
          <p:nvPr>
            <p:ph type="sldNum" sz="quarter" idx="12"/>
          </p:nvPr>
        </p:nvSpPr>
        <p:spPr/>
        <p:txBody>
          <a:bodyPr/>
          <a:lstStyle/>
          <a:p>
            <a:pPr>
              <a:defRPr/>
            </a:pPr>
            <a:fld id="{A2679E3C-85AC-40AE-A87F-ED93AB04B90C}" type="slidenum">
              <a:rPr lang="en-US" smtClean="0"/>
              <a:pPr>
                <a:defRPr/>
              </a:pPr>
              <a:t>5</a:t>
            </a:fld>
            <a:endParaRPr lang="en-US"/>
          </a:p>
        </p:txBody>
      </p:sp>
      <p:sp>
        <p:nvSpPr>
          <p:cNvPr id="67586" name="AutoShape 2" descr="data:image/jpeg;base64,/9j/4AAQSkZJRgABAQAAAQABAAD/2wCEAAkGBxISEhUSEhEVFRUWFhUVGBYYFhcVFRcXFxUXFxcXFxUYHSggGBolGxUVITEhJSkrLi4uFx8zODMsNygtLisBCgoKDg0OGhAQGy0mICUtLS0tLi8tLS0tLS0tLS0tLS0tLS0tLS0tLS0tLS0tLS0tLS0tLS0tLS0tLS0tLS0tLf/AABEIAK4BIgMBIgACEQEDEQH/xAAcAAABBQEBAQAAAAAAAAAAAAAAAgMEBQYBBwj/xAA+EAABAwIEAwQHBwQBBAMAAAABAAIRAyEEBRIxQVFhBnGBkSIyM6GxsvATFCNCc8HRUmJy4cIHFaLxU4KS/8QAGgEAAgMBAQAAAAAAAAAAAAAAAAECAwQFBv/EACkRAAICAQMDAwQDAQAAAAAAAAABAhEDEiExBBNBBVFhMnGRwRQi0Qb/2gAMAwEAAhEDEQA/APDUIQgAQhCABCEIAEIQgAQhCABCEIA6ArjKsKRD+f1bmoGBpanARbj/AO16V2ay4aRU0gnYC3uH7qMnRbihbH+zeVvEOcwA8yDPeZWwwmHJvsI7lzL8I6Zc639IKu6NCYmw/fu4rPKRujGjlBngO4XUwAcYjrdR31Az81/golTGH+pxOwtKr1lqx2WjsQ0W+Fky/Ejr3bqGH1I9m7viP+RSCTsRHn/KkpoXaY7UqngXeASG4h23DqP9Icyd3eEmUj7GNj8T8VPWPtCKjrxso9akDaff+xUh2EMzqPuCUMPJhzZHOVJSsUsdGfxWWcQb72/ZMYVwd6LxccD71q62CsLbbKlzPB6/Vs4bH9ipXRU42rMrnnZcPa804ky4dLbLzXE5ZUpvax7Tf4zC9aZi3MJa7xTeaYWnXbqgTsVZEyzgeO16Ra4g8PH3pC3+a9nqQGpoj8sm4mLEBYvMMMGOLQSSDB70ylxohpym5NrqaZFlhQqKbTcqii9T6NRaISMmWBPaVLwR/EZ/mz5gq9j1NwLvxGf5s+YK9PYyNbn1qELoQuedY+HEIQgAQhCABCEIAEIQgAQhCABdC4ugIAu8jpyRDRJ5z5r1rJcPDW2k8/jC827INNSq1gE7T3L1usBRYGxsJP1xVGV0benjZOZWDQBAJ4AD4lMYesXOJJMCwVecRDSeJiL+9T8sZ6IP7+aySkdDFEtKFEk7b7Kxw2HDe/mo1CRJ57fwFJpPBsT5oiTnfgfBTbqM8Sk6wARqHhCQ5/d0kEe8KdlST8CXYbqo5wk2jyKluJItw5GVyk48QnSLE3QwKMBKbY3aTPVPYhwAmYv9bqre8E+s6OYd/sJOWlglqW5NrVomWu8p+CpcY7iCpDqbd9TxvfUR74VZj6pbMPDvC/8AB4clLuNkO2kVeaUtV4Ej4cQVQ0q+kEA8SOqtsXiCTM9Ceio8YPStFif9LRB2ZM0aLXLWitFN19JB8VjO02SkOqPt63D9/Ba7J6ZaWuF+anZzgg9kRF99/oqxcmaSVHi1SnCQtDnuUFri6Rp5cVnypNGcAVKo1FESmuTi6IyjaLalUU/AO/EZ/mz5gqWjUVllz/xKf+bPmCvjIxzx7n2GEIC6sxuPhxCEIAEIQgAQhCABCEIAEIQgAXQuJ3DsBIBMAndAG8/6S4Vz8SZ2DZ7oXoGd1A+rA4eUDiVmOymBp4VhqtfdzQDJ8T1hW1B2ppLnRquSd44COZWPLLU9jpYI6Y7nGO11dDACAe8d5K1+BwwsTy9yzmWubrAZTDWf+Tu9azDiwMXiFQ0bcfBI3XYi83SGWTrG800N7DofPf4lJdPMdd0Opu4HzTZLuMHuuVMrSXgRUgcJ7jC408Yf7/iuVINhM99vJLLbWgWugs8EKu1xNgB5T53XDRcBJPduf+Kfc4DqduZTLmuO9vE/yo0Tsg4hzhMPH13i3gs9iX+lcESfA9ZV1j8HUOzi4nhIPlKp8VQcyx8f/XBNIi2Q6rOu2yosbIOrhJHkVb1qkCeCpsa/VSIB9LXPmtGNmPMrRa5e6SPdwVjjcS1rdOx+twq3AODqbf62i4m8c+qk42iKjbuv8Vrjwc6TZhO1Qk6gTpPLbxCyrgOC2Oe5e5l9UNvvsshXaASAZHNKSK7sbQhCiAtjlY5bU/Ep/wCbPmCq1Lyx34tP9RnzBSUiLjZ9sBCAhRJHw4hCEACEIQAIQhAAhCEACEIQAKZlNHXVYI1XFtpUNX/ZCgDVNQn1BPnZRk6TZOCuSR6KMM3SIEW25cwEzjq+mJPojnbwAVWcyeT6xA95Cq8TiC+pDjJJWJLc6Lkkj0XIGXHEkA+BuAPitMHunT/bv1nks92VcCS4kbSZO0WHuUx+OqVQarXfZU4OiADUe3g8l0hoMyBBO08lXI2Y9kjQnECm2XEbbqsq50T6rTH9RHox4FZeng62JqaRUqFo4mq//iQB5K+PZbU0NdUqER/8tTnPElSW4pKhvG9qaVIQ4OJPItny3hR8N2ppVCSAWx1UfFdgQ4avt3NmTJDHiTfkCST1WXzPIMRhZdIe0cWzq/8Azf3EqTjISmkehYeuajNTXGTYJIrVWAg785N1Xf8ATjEfbNIidP0VocbShruknkoUWrIuCvoYoMGuoTMWH7qJW7S4ZkhxJPAAgR3kndZHtBnJLnNB28Y8lTUsJUqgua0n66+SnFN8IpnM9DZ2kws+jUOo2Fxx/hcxOOY5sAATxNgfAFecDLqwN2HxLf5UqjiHs9EgjjuNxwESp7lTT5dlv2ha5g75iNlQip6APD6kqZisYXCKm/AGxseMqC4xAO0mfFWQ5Ksjss6Zggi1o8YUrXI6/XFVP2mmJuDbvEfFXGCq6mxaOq1RMMirziuQyCARtBuvP8d65sAJsBtC9GzzL9bdxP1xXn2a4csd6UX+tlKXBSQUIQqxgpOW+2p/qM+YKMpOW+2p/qM+YIA+2ghAQgD4h+wKUMOVeDCJwYNa/wCOYn1aKAYUrowhWgGDShg+ikumIPrDPfdCujBlaH7n0Shg+ikumQn1hnRgkoYJaEYPolfdOimulRH+aZ4YJKGBWgGEShg1NdKiL6wz7cBNoXqmS9nMJhKADyw1ngFznGwO4AHACVlsqy/VWpt5vb8U92kY77Z7TJOqB+y5XqaePTBeTveitZIzyPetkXzuzBq7ObvYtIgyeaoM3yB9B7i70tLi0iYtzkKfl2XYmlUa30mMLSTuRtPgVd/dw+m8SHEkOB3mFzVKjqTgp+DP5DhnvpVXsxVWkGEEUgAWOPq31dCvRMywpIDGWsAOEAW/ZZXA5M4YWqW+vLzHMi4HmAtBhcye8NIPoOgzOwImY4hE3bHij20V+a5rTy+kGA6nu4C1/wCFhc07cYzXGtrBawbqgHaTJ8l7A3I6DvxNDXPIu53pHyPBRa/Zyg9+p+Ewzz/UWwbdI7lKCS5HkcpKoOjzXL+0mLNy8ug730+B4FXP3jFYgimWOk3/ANyvRqWU0qVPSzDsaIuA3SPeqjOKzhhqoow14bpaSJHOByMAx1KeydhGTcPdlP2XxVfDOrUqWDNYBwJeKrKbW62NeWgO3Mk91lOxXaDFDV9pltTTESytTqf+NpU7/p7gCMGKjx6VVzqnP0fUafFrQfFT80eGUyQBMKT4IY6bPF8O0VKsvJDHEnkYkwI4W+K2Jz2jTpaNQEbQBwVP2ao6q9aiabXMAebj8zXCzeJ3KVW7KU6odorvpuJsC0Ft+RTm6regx24t1bOtz+jUdpcWtPCTAlRc0oWnjw69xUCn2IrtgGXAEnUAwgjvBnzUj/t1an6BB+zO39p5i5gIteHYlKcvqjR3LagvN5BEHaFAzJopuhpEGIAvBvIEcNu7xXK1EtdHJV+ZPHokiYDj1uW7e9WRVMzZOLJjMZI0uHcbQY4yrLBYktiLj681jpdIv6I+CvMBiPynor4yMjTZe5nmLg0ObHcRPuXneZ1y+o5x5rZV8wApllVu2x27rrD4ogvMbSrJPYoapjSEIUABSct9tT/UZ8wUZSct9tT/AFGfMEAfbQQgIQB8vNwvRODCK2Zhk83DrvUjzNMphhEoYNXYwyWMMmPQyi+5rowavfuyUMMmLtlD9yXfuXRX4wy7926KWoO0UAwSV9yV992SvuyeoO0U+Bw+iox3JwPvV9VyJlXEtqnbUD3psYZXOXF2n/Fcj1fHqgp+x6T/AJ/LolLF77lnmtWm2mSWgwFlMjrtxGIcKVLTTaOHqgT8VOzBznnQdnWn4K7yHCMw9BjABqcCXHm4yvPNWejdp0irZUFN5YNgT8Uirlz6bS6kA5hk6Jh7Sbn7ObObN9JiLwdgI+emKkjjxUhuYQwbnZvhxKhGRbNJorctzKtSdNT0Wi3pehx3GuJ8JV9ie1JIaKZ43IE+9PtxJLQZDQeFifA7BRKuIwNOTUayo/jLWvcT0ACvjNcRK9Dq3uQ8VmdR/wCcifzPcGt8zv3BdqYSpXAwwcQw3qVIIJabODAbiQY1Hw5jtfPXAfgUGUm89IafhKXk1arWaTS/K4F7zsTuR5KMrTJK63pGywoDWBrRDQA0DkBYDyWa7T1naSALc1pqJGiT1Pgsz2jxEUnAXV1bFGL6meZtrFldzgYabkzEHYknkQB3Qthk1anUBGjSeJ6+ayeDbJc8btuBzuZCu8Fhg9mqk4sI303A6Opmw7wiTtUPG2jQjBhpMVB8CFSZtmlNs0wBO5PNQcd99YPyub/UBf3EfBUL8LiHkue2BzIPwJShiV7IeTK0hVVmuXNG5PgBuTyHVU+Jpaielh1jj4kk90K+xbmtphjXOIIkiYBI5tEBVLmz4K9SSMk4trcg0MPbxUqmA0zPDxXNBM6VJw9CBdUynTHCGwxWxAf6Dm2NrrJV2aXEciR5Fa1zC5wAHH4LL5j7V/8AkVdhbdlHVx2TIyEIV5hBSct9tT/UZ8wUZSct9tT/AFGfMEAfbQQgIQB4U1ica1NtKWCu+eeQ6GJbWJoOTjXIJCwxKDAkgpYKBnQwLoYgJYSGJ0BKDF2F2ExnNKkYY2cBxHvCaATuHdDgeqp6iHcxSj8Gno8vazxn8g+kCAXbce5Q6ONmqNLjoaZE+8TyV3UxdNhNKr6I9ZruBHKeai4nD0ixwpek5+x4LyMlXB7nkbzPChwnyVbTwx06LG+/IEK1YHBga71hY+HFJNM309CqYypj02M1MMC0McTDTa/Tiojm0aYLtKl40lo3HMrIZxinH0W3JsB3q2N+Cy0o7jeb5y57/sqLS552A+JVxgc7rYDDU6Veg4AuJc9tx6RJl3VS+w/Zs0vx33qOWnzBhewtcA6RYTBnvU2kkZdTbtlOO1bNIc18h20cjzUDN87aaZIhZrPsAaY1/YuDZuWwY7xy7lnq9GpViXQ3g08epTi78hLJXgvspI+1gmGk6vfstFjMCCRUpOLHjiLT3qjyHAtglzpdA0kcDNld4XEWg9ynK0wxpNDQ7ROb+HXYAdtYFu8jY+5Qsfj3kapGmY2se7nZM5s3X38P4VcK8sLDuBA7lF2uAk/BBxL5JKbYwkFcd+6foG44K3lpGXkhYXEEudIAvsBACsX3Cj1KYJOkcbnonPVBlJxXgMbq0RKdXTrefyiB+6yNV8knmSfNXee19LRTG5uVQrVBUjH1U7lp9gQhCmZAUnLfbU/1GfMFGUnLfbU/1GfMEAfbQQgIQB4MClgptdC9CecHmlOApgFOAookh5pSwUyClgpUSH2lLBTAKWHJDsfCUEyHJYKCQ4F0JAK6CkMu30GVaTXOAdp3lOUaLGkBrQ0b2FlWYbFaWuaTuoWYZyKLSC7hYry/VY+3lkj3HQT7+CMrJ+MxDXVHadgQO9N0Hw49FX5e532THO3MuM/3GVMwLg54McwfCFm6jA8U0n5Sf5J4M8csW4+G1+CLmbjBA+uSi9m8pD3uqVOEtbPPiVfYmgDcXNx06WULDh7W/Zs9YyJOwkkklQTove6onOzNjHFrSABaT+yUzPaf53U3chx7+Kp6PZ9k/ifiGfzvcG3/ALG2807VyHBCzsOxpGxp2982Ukx6I8MM4zSk5pDGkSIO5b/HmvP8UyHW25259FssRlTKMuo13s/td+I34z71ks1ruJ9JoMT6dO5/+w3TjBWQy41p2JuTyCRzGymYkwQ7nuFQ5bmQAI/N8VMdi5BkzKtybvYoxvSqCu+T4qNjKd9Q7iludzTGJq2iZTgGR7FfCbrE2ATjin6RABlsqSjqlSM6VoMOamm0aTvHGUiq4NF/VaCSfgFJbXBAZSaQ91uiqu2FdtJjcM0y6dTzz6KUUtdDn/SDkZnG4g1HuceJ9yYQhaTkt27BCEIECk5b7an+oz5goyk5b7an+oz5ggD7aCEBCAPBQuhJlKBXojzgoJQKQlBAxwFLDk0ugp0Ox8FLBTAKUHJUSsfBSw5MByUClQx8OSg5MByUHJUOx4gEQdlCGSUi8PdqdGwJlvkpTXJ1rlXPFCbTkky/HnyY01GTSfyLruhp5AIykgG53BKTUu1w5gj3KgyXGVGOaHbQQDz02v1hcX1iG8Jfc7vouTaUfsaupVgjoZTYqCS/YX6XPRVlXNmeqbm4tefJTsLgz9mS+03A6Livg71lDmuLquHovO5MAXO8BZDF5zXa46nuBB2lemNwgN2xy+uqcxtPDluhzKbhyLRJ5md1KFeSMoyfDPK/++1XWLye9cNYu3b5brY4zs/hDOhuk3IgnvlQRk1NtwSe9W7eCpxyeWZmqzUJkyNlOyzDuqvaBYC5PKP3VkcAJvAHLmnKWJDG+iAO4RzUtWwlHfcax7Wt+uKqMYbxy+KnViXOk8L/AMKrxD7kqUCGVkKvW/Ea3lcqzZ6srKYnEltXV5qc7OmRae7/AGtEFpdmeGaNNNmgxGYNw7PtD60Q0cZKwmJruqOL3GS4yU7jsc6qZcbDYclFU0t7MufNrdLhAhCFIzghCEACk5b7an+oz5goyk5b7an+oz5ggD7aCEBCAPAgUoJsFKBXozzgsFLCbBSggBcpUpCExjgK6CkAroKYx0FdlNhKlKhjgclByaldBRQyQ1yca5R2lLaVFokmSmlLrUAWCAARBHePr3qO1ymteQyQJj6hcL1tVCD+Wd/0KX95x+EV2DzSmx2zW8Nr9fHdO0e0bKj9LDJ2AWY7SYIPDqjQWuG44OHXqqLJ8YaVTUN+q4kY6laO5PJpdM9IrtNO7eN/HiVnMbij6TgZcZF7jjeVIp5+0tIm9+9ZXHY0udEmCedk4R3JyypLYtaGpwl5IM2gxyHLZKr1iHBs24/wqA5g71ZAF4P1xUqjihubnmeat0lSy2qLWpXJNzbgq+qYsdlGr4wyo78QTxQkJyJVTEQ2BxUQs1Sk6pTzBZSeyK3uzJ5uIqRyAUFTc4dNZ/eB7goS2R4Ry5/UwQhCkQBCEIAEIQgAUnLfbU/1GfMFGUnLfbU/1GfMEAfbQQgIQB8/SlApuUAr0h5sfBSgmgUsFAxxCSEpAzspQKRK7KYxcpQKQlBAxSFwFdQAsFLaUyClgpDJDXKyy1wuCqlpU7LnQZXK9Yx30zfs0/1+zr+jT09TXun/AKMZvSbdsXm/UFYPOcFoeS3abH4r0rNqIIBPEEW3WBzoEyJmJN/2K8vgkz0+eKopKRc4wPWg25gck2HXuNk7h3w9pG4cP4PuV7mmXNpkuG5t7uS03uZlFtFE6/AJELtV900avNKwQp5hNh3BOTxTZcpIGScOye4JyodIJSqNgAoed1opuPSE61MG9MSgzRgcG1QID5nvCrlpqGFD8P8AZnlIPI7rNOELpTg40ci7bOIQhVjBCEIAEIQgAUnLfbU/1GfMFGUnLfbU/wBRnzBAH20EICE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http://commentisfreewatch.files.wordpress.com/2012/10/article-2211961-0018b0d300000258-580_306x423.jpg"/>
          <p:cNvPicPr/>
          <p:nvPr/>
        </p:nvPicPr>
        <p:blipFill>
          <a:blip r:embed="rId3"/>
          <a:srcRect/>
          <a:stretch>
            <a:fillRect/>
          </a:stretch>
        </p:blipFill>
        <p:spPr bwMode="auto">
          <a:xfrm>
            <a:off x="5943600" y="2057400"/>
            <a:ext cx="2616835" cy="349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Preceding Feudal Monarchical System</a:t>
            </a:r>
            <a:endParaRPr lang="en-US" sz="2400" b="1" dirty="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19200"/>
            <a:ext cx="8229600" cy="5257800"/>
          </a:xfrm>
        </p:spPr>
        <p:txBody>
          <a:bodyPr/>
          <a:lstStyle/>
          <a:p>
            <a:pPr marL="514350" indent="-514350" algn="just">
              <a:lnSpc>
                <a:spcPct val="150000"/>
              </a:lnSpc>
              <a:buFont typeface="+mj-lt"/>
              <a:buAutoNum type="arabicPeriod"/>
              <a:tabLst>
                <a:tab pos="519113" algn="l"/>
              </a:tabLst>
            </a:pPr>
            <a:r>
              <a:rPr lang="en-US" sz="1800" dirty="0" smtClean="0">
                <a:latin typeface="Verdana" pitchFamily="34" charset="0"/>
                <a:ea typeface="Verdana" pitchFamily="34" charset="0"/>
                <a:cs typeface="Verdana" pitchFamily="34" charset="0"/>
              </a:rPr>
              <a:t>Domination of Landed Aristocracy Extracting Surplus from Peasantry largely through coercion including torture.</a:t>
            </a:r>
          </a:p>
          <a:p>
            <a:pPr marL="514350" indent="-514350" algn="just">
              <a:lnSpc>
                <a:spcPct val="150000"/>
              </a:lnSpc>
              <a:buFont typeface="+mj-lt"/>
              <a:buAutoNum type="arabicPeriod"/>
              <a:tabLst>
                <a:tab pos="519113" algn="l"/>
              </a:tabLst>
            </a:pPr>
            <a:r>
              <a:rPr lang="en-US" sz="1800" dirty="0" smtClean="0">
                <a:latin typeface="Verdana" pitchFamily="34" charset="0"/>
                <a:ea typeface="Verdana" pitchFamily="34" charset="0"/>
                <a:cs typeface="Verdana" pitchFamily="34" charset="0"/>
              </a:rPr>
              <a:t>Feudal and Ethnic Ties Important for Survival instead of Rule of Law.</a:t>
            </a:r>
          </a:p>
          <a:p>
            <a:pPr marL="514350" indent="-514350" algn="just">
              <a:lnSpc>
                <a:spcPct val="150000"/>
              </a:lnSpc>
              <a:buFont typeface="+mj-lt"/>
              <a:buAutoNum type="arabicPeriod"/>
              <a:tabLst>
                <a:tab pos="519113" algn="l"/>
              </a:tabLst>
            </a:pPr>
            <a:r>
              <a:rPr lang="en-US" sz="1800" dirty="0" smtClean="0">
                <a:latin typeface="Verdana" pitchFamily="34" charset="0"/>
                <a:ea typeface="Verdana" pitchFamily="34" charset="0"/>
                <a:cs typeface="Verdana" pitchFamily="34" charset="0"/>
              </a:rPr>
              <a:t>Major Role of Religion and Churches.</a:t>
            </a:r>
          </a:p>
          <a:p>
            <a:pPr marL="514350" indent="-514350" algn="just">
              <a:lnSpc>
                <a:spcPct val="150000"/>
              </a:lnSpc>
              <a:buFont typeface="+mj-lt"/>
              <a:buAutoNum type="arabicPeriod"/>
              <a:tabLst>
                <a:tab pos="519113" algn="l"/>
              </a:tabLst>
            </a:pPr>
            <a:r>
              <a:rPr lang="en-US" sz="1800" dirty="0" smtClean="0">
                <a:latin typeface="Verdana" pitchFamily="34" charset="0"/>
                <a:ea typeface="Verdana" pitchFamily="34" charset="0"/>
                <a:cs typeface="Verdana" pitchFamily="34" charset="0"/>
              </a:rPr>
              <a:t>Relatively </a:t>
            </a:r>
            <a:r>
              <a:rPr lang="en-US" sz="1800" dirty="0" err="1" smtClean="0">
                <a:latin typeface="Verdana" pitchFamily="34" charset="0"/>
                <a:ea typeface="Verdana" pitchFamily="34" charset="0"/>
                <a:cs typeface="Verdana" pitchFamily="34" charset="0"/>
              </a:rPr>
              <a:t>Decentralised</a:t>
            </a:r>
            <a:r>
              <a:rPr lang="en-US" sz="1800" dirty="0" smtClean="0">
                <a:latin typeface="Verdana" pitchFamily="34" charset="0"/>
                <a:ea typeface="Verdana" pitchFamily="34" charset="0"/>
                <a:cs typeface="Verdana" pitchFamily="34" charset="0"/>
              </a:rPr>
              <a:t>  Authority though Absolutist </a:t>
            </a:r>
          </a:p>
          <a:p>
            <a:pPr marL="514350" indent="-514350" algn="just">
              <a:lnSpc>
                <a:spcPct val="150000"/>
              </a:lnSpc>
              <a:buNone/>
              <a:tabLst>
                <a:tab pos="519113" algn="l"/>
              </a:tabLst>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Monarchs began Suppressing </a:t>
            </a:r>
          </a:p>
          <a:p>
            <a:pPr marL="514350" indent="-514350" algn="just">
              <a:lnSpc>
                <a:spcPct val="150000"/>
              </a:lnSpc>
              <a:buNone/>
              <a:tabLst>
                <a:tab pos="519113" algn="l"/>
              </a:tabLst>
            </a:pPr>
            <a:r>
              <a:rPr lang="en-US" sz="1800" dirty="0" smtClean="0">
                <a:latin typeface="Verdana" pitchFamily="34" charset="0"/>
                <a:ea typeface="Verdana" pitchFamily="34" charset="0"/>
                <a:cs typeface="Verdana" pitchFamily="34" charset="0"/>
              </a:rPr>
              <a:t>       Feudal and Church Authority</a:t>
            </a:r>
          </a:p>
          <a:p>
            <a:pPr marL="0" indent="0" algn="just">
              <a:lnSpc>
                <a:spcPct val="150000"/>
              </a:lnSpc>
              <a:buNone/>
              <a:tabLst>
                <a:tab pos="519113" algn="l"/>
              </a:tabLst>
            </a:pPr>
            <a:r>
              <a:rPr lang="en-US" sz="1800" dirty="0" smtClean="0">
                <a:latin typeface="Verdana" pitchFamily="34" charset="0"/>
                <a:ea typeface="Verdana" pitchFamily="34" charset="0"/>
                <a:cs typeface="Verdana" pitchFamily="34" charset="0"/>
              </a:rPr>
              <a:t>5.	A High Level of Violence</a:t>
            </a:r>
            <a:endParaRPr lang="en-US" sz="1800" dirty="0">
              <a:latin typeface="Verdana" pitchFamily="34" charset="0"/>
              <a:ea typeface="Verdana" pitchFamily="34" charset="0"/>
              <a:cs typeface="Verdana" pitchFamily="34" charset="0"/>
            </a:endParaRPr>
          </a:p>
        </p:txBody>
      </p:sp>
      <p:pic>
        <p:nvPicPr>
          <p:cNvPr id="6" name="Picture 4184" descr="Battle_of_Bosworth"/>
          <p:cNvPicPr>
            <a:picLocks noChangeAspect="1" noChangeArrowheads="1"/>
          </p:cNvPicPr>
          <p:nvPr/>
        </p:nvPicPr>
        <p:blipFill>
          <a:blip r:embed="rId3"/>
          <a:srcRect/>
          <a:stretch>
            <a:fillRect/>
          </a:stretch>
        </p:blipFill>
        <p:spPr bwMode="auto">
          <a:xfrm>
            <a:off x="5105400" y="3124200"/>
            <a:ext cx="3354214" cy="2484215"/>
          </a:xfrm>
          <a:prstGeom prst="rect">
            <a:avLst/>
          </a:prstGeom>
          <a:noFill/>
          <a:ln w="9525">
            <a:noFill/>
            <a:miter lim="800000"/>
            <a:headEnd/>
            <a:tailEnd/>
          </a:ln>
        </p:spPr>
      </p:pic>
      <p:sp>
        <p:nvSpPr>
          <p:cNvPr id="7" name="Rectangle 3"/>
          <p:cNvSpPr>
            <a:spLocks noChangeArrowheads="1"/>
          </p:cNvSpPr>
          <p:nvPr/>
        </p:nvSpPr>
        <p:spPr bwMode="auto">
          <a:xfrm>
            <a:off x="4419600" y="5943600"/>
            <a:ext cx="4102359" cy="461665"/>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Verdana" pitchFamily="34" charset="0"/>
                <a:cs typeface="Verdana" pitchFamily="34" charset="0"/>
              </a:rPr>
              <a:t>The </a:t>
            </a:r>
            <a:r>
              <a:rPr lang="en-US" sz="1200" b="1" dirty="0">
                <a:solidFill>
                  <a:srgbClr val="FF0000"/>
                </a:solidFill>
                <a:latin typeface="Verdana" pitchFamily="34" charset="0"/>
                <a:ea typeface="Verdana" pitchFamily="34" charset="0"/>
                <a:cs typeface="Verdana" pitchFamily="34" charset="0"/>
              </a:rPr>
              <a:t>Battle of </a:t>
            </a:r>
            <a:r>
              <a:rPr lang="en-US" sz="1200" b="1" dirty="0" smtClean="0">
                <a:solidFill>
                  <a:srgbClr val="FF0000"/>
                </a:solidFill>
                <a:latin typeface="Verdana" pitchFamily="34" charset="0"/>
                <a:ea typeface="Verdana" pitchFamily="34" charset="0"/>
                <a:cs typeface="Verdana" pitchFamily="34" charset="0"/>
              </a:rPr>
              <a:t>Bosworth that </a:t>
            </a:r>
            <a:r>
              <a:rPr lang="en-US" sz="1200" b="1" dirty="0">
                <a:solidFill>
                  <a:srgbClr val="FF0000"/>
                </a:solidFill>
                <a:latin typeface="Verdana" pitchFamily="34" charset="0"/>
                <a:ea typeface="Verdana" pitchFamily="34" charset="0"/>
                <a:cs typeface="Verdana" pitchFamily="34" charset="0"/>
              </a:rPr>
              <a:t>Brought Henry VII to Power </a:t>
            </a:r>
            <a:r>
              <a:rPr lang="en-US" sz="1200" b="1" dirty="0" smtClean="0">
                <a:solidFill>
                  <a:srgbClr val="FF0000"/>
                </a:solidFill>
                <a:latin typeface="Verdana" pitchFamily="34" charset="0"/>
                <a:ea typeface="Verdana" pitchFamily="34" charset="0"/>
                <a:cs typeface="Verdana" pitchFamily="34" charset="0"/>
              </a:rPr>
              <a:t>(</a:t>
            </a:r>
            <a:r>
              <a:rPr lang="en-US" sz="1200" b="1" dirty="0">
                <a:solidFill>
                  <a:srgbClr val="FF0000"/>
                </a:solidFill>
                <a:latin typeface="Verdana" pitchFamily="34" charset="0"/>
                <a:ea typeface="Verdana" pitchFamily="34" charset="0"/>
                <a:cs typeface="Verdana" pitchFamily="34" charset="0"/>
              </a:rPr>
              <a:t>A Recreation) </a:t>
            </a:r>
            <a:endParaRPr lang="en-IN" sz="1200" b="1" dirty="0">
              <a:solidFill>
                <a:srgbClr val="FF0000"/>
              </a:solidFill>
              <a:latin typeface="Verdana" pitchFamily="34" charset="0"/>
              <a:ea typeface="Verdana" pitchFamily="34" charset="0"/>
              <a:cs typeface="Verdana" pitchFamily="34" charset="0"/>
            </a:endParaRPr>
          </a:p>
        </p:txBody>
      </p:sp>
      <p:sp>
        <p:nvSpPr>
          <p:cNvPr id="8" name="Slide Number Placeholder 7"/>
          <p:cNvSpPr>
            <a:spLocks noGrp="1"/>
          </p:cNvSpPr>
          <p:nvPr>
            <p:ph type="sldNum" sz="quarter" idx="12"/>
          </p:nvPr>
        </p:nvSpPr>
        <p:spPr/>
        <p:txBody>
          <a:bodyPr/>
          <a:lstStyle/>
          <a:p>
            <a:pPr>
              <a:defRPr/>
            </a:pPr>
            <a:fld id="{818A5765-F390-40C2-B283-2B3E72C4CF6A}"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381000" y="152400"/>
            <a:ext cx="8458200" cy="4572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Nature of Modern Politics</a:t>
            </a:r>
          </a:p>
        </p:txBody>
      </p:sp>
      <p:sp>
        <p:nvSpPr>
          <p:cNvPr id="3" name="Subtitle 2"/>
          <p:cNvSpPr>
            <a:spLocks noGrp="1"/>
          </p:cNvSpPr>
          <p:nvPr>
            <p:ph type="subTitle" idx="1"/>
          </p:nvPr>
        </p:nvSpPr>
        <p:spPr>
          <a:xfrm>
            <a:off x="228600" y="685800"/>
            <a:ext cx="8686800" cy="5922818"/>
          </a:xfrm>
        </p:spPr>
        <p:txBody>
          <a:bodyPr rtlCol="0">
            <a:noAutofit/>
          </a:bodyPr>
          <a:lstStyle/>
          <a:p>
            <a:pPr marL="457200" indent="-457200" algn="just" fontAlgn="auto">
              <a:lnSpc>
                <a:spcPts val="2300"/>
              </a:lnSpc>
              <a:spcAft>
                <a:spcPts val="0"/>
              </a:spcAft>
              <a:buFont typeface="Arial" pitchFamily="34" charset="0"/>
              <a:buNone/>
              <a:tabLst>
                <a:tab pos="457200" algn="l"/>
              </a:tabLst>
              <a:defRPr/>
            </a:pPr>
            <a:r>
              <a:rPr lang="en-US" sz="1700" dirty="0" smtClean="0">
                <a:solidFill>
                  <a:schemeClr val="tx1"/>
                </a:solidFill>
                <a:latin typeface="Verdana" pitchFamily="34" charset="0"/>
                <a:ea typeface="Verdana" pitchFamily="34" charset="0"/>
                <a:cs typeface="Verdana" pitchFamily="34" charset="0"/>
              </a:rPr>
              <a:t>1. 	Expansion of State’s Role and of Mass </a:t>
            </a:r>
            <a:r>
              <a:rPr lang="en-US" sz="1700" dirty="0" err="1" smtClean="0">
                <a:solidFill>
                  <a:schemeClr val="tx1"/>
                </a:solidFill>
                <a:latin typeface="Verdana" pitchFamily="34" charset="0"/>
                <a:ea typeface="Verdana" pitchFamily="34" charset="0"/>
                <a:cs typeface="Verdana" pitchFamily="34" charset="0"/>
              </a:rPr>
              <a:t>Organisations</a:t>
            </a:r>
            <a:r>
              <a:rPr lang="en-US" sz="1700" dirty="0" smtClean="0">
                <a:solidFill>
                  <a:schemeClr val="tx1"/>
                </a:solidFill>
                <a:latin typeface="Verdana" pitchFamily="34" charset="0"/>
                <a:ea typeface="Verdana" pitchFamily="34" charset="0"/>
                <a:cs typeface="Verdana" pitchFamily="34" charset="0"/>
              </a:rPr>
              <a:t>; Violent Instability Sought to be Replaced by Ideological Control. </a:t>
            </a:r>
          </a:p>
          <a:p>
            <a:pPr marL="457200" indent="-457200" algn="just" fontAlgn="auto">
              <a:lnSpc>
                <a:spcPts val="2300"/>
              </a:lnSpc>
              <a:spcAft>
                <a:spcPts val="0"/>
              </a:spcAft>
              <a:buFont typeface="Arial" pitchFamily="34" charset="0"/>
              <a:buNone/>
              <a:tabLst>
                <a:tab pos="457200" algn="l"/>
              </a:tabLst>
              <a:defRPr/>
            </a:pPr>
            <a:r>
              <a:rPr lang="en-US" sz="1700" dirty="0" smtClean="0">
                <a:solidFill>
                  <a:schemeClr val="tx1"/>
                </a:solidFill>
                <a:latin typeface="Verdana" pitchFamily="34" charset="0"/>
                <a:ea typeface="Verdana" pitchFamily="34" charset="0"/>
                <a:cs typeface="Verdana" pitchFamily="34" charset="0"/>
              </a:rPr>
              <a:t>2. 	Dictators Continue to Emerge through Military Might; But Greater Legitimacy is Accorded to Power Won through People’s Support.</a:t>
            </a:r>
          </a:p>
          <a:p>
            <a:pPr marL="457200" indent="-457200" algn="just" fontAlgn="auto">
              <a:lnSpc>
                <a:spcPts val="2300"/>
              </a:lnSpc>
              <a:spcAft>
                <a:spcPts val="0"/>
              </a:spcAft>
              <a:buFont typeface="Arial" pitchFamily="34" charset="0"/>
              <a:buNone/>
              <a:tabLst>
                <a:tab pos="457200" algn="l"/>
              </a:tabLst>
              <a:defRPr/>
            </a:pPr>
            <a:r>
              <a:rPr lang="en-US" sz="1700" dirty="0" smtClean="0">
                <a:solidFill>
                  <a:schemeClr val="tx1"/>
                </a:solidFill>
                <a:latin typeface="Verdana" pitchFamily="34" charset="0"/>
                <a:ea typeface="Verdana" pitchFamily="34" charset="0"/>
                <a:cs typeface="Verdana" pitchFamily="34" charset="0"/>
              </a:rPr>
              <a:t>3. 	This may Take the Form of Single Party Rule, Charismatic Leadership or Multi Party Electoral Contests.</a:t>
            </a:r>
          </a:p>
          <a:p>
            <a:pPr marL="457200" indent="-457200" algn="just" fontAlgn="auto">
              <a:lnSpc>
                <a:spcPts val="2300"/>
              </a:lnSpc>
              <a:spcAft>
                <a:spcPts val="0"/>
              </a:spcAft>
              <a:buFont typeface="Arial" pitchFamily="34" charset="0"/>
              <a:buNone/>
              <a:tabLst>
                <a:tab pos="457200" algn="l"/>
              </a:tabLst>
              <a:defRPr/>
            </a:pPr>
            <a:r>
              <a:rPr lang="en-US" sz="1700" dirty="0" smtClean="0">
                <a:solidFill>
                  <a:schemeClr val="tx1"/>
                </a:solidFill>
                <a:latin typeface="Verdana" pitchFamily="34" charset="0"/>
                <a:ea typeface="Verdana" pitchFamily="34" charset="0"/>
                <a:cs typeface="Verdana" pitchFamily="34" charset="0"/>
              </a:rPr>
              <a:t>4. 	Elections become the Principal Route to Political Power in Liberal States which may follow Presidential or Parliamentary Forms of Government</a:t>
            </a:r>
          </a:p>
          <a:p>
            <a:pPr marL="457200" indent="-457200" algn="just" fontAlgn="auto">
              <a:lnSpc>
                <a:spcPts val="2300"/>
              </a:lnSpc>
              <a:spcAft>
                <a:spcPts val="0"/>
              </a:spcAft>
              <a:buFont typeface="Arial" pitchFamily="34" charset="0"/>
              <a:buNone/>
              <a:tabLst>
                <a:tab pos="457200" algn="l"/>
              </a:tabLst>
              <a:defRPr/>
            </a:pPr>
            <a:r>
              <a:rPr lang="en-US" sz="1700" dirty="0" smtClean="0">
                <a:solidFill>
                  <a:schemeClr val="tx1"/>
                </a:solidFill>
                <a:latin typeface="Verdana" pitchFamily="34" charset="0"/>
                <a:ea typeface="Verdana" pitchFamily="34" charset="0"/>
                <a:cs typeface="Verdana" pitchFamily="34" charset="0"/>
              </a:rPr>
              <a:t>5. 	Ideology, </a:t>
            </a:r>
            <a:r>
              <a:rPr lang="en-US" sz="1700" dirty="0" err="1" smtClean="0">
                <a:solidFill>
                  <a:schemeClr val="tx1"/>
                </a:solidFill>
                <a:latin typeface="Verdana" pitchFamily="34" charset="0"/>
                <a:ea typeface="Verdana" pitchFamily="34" charset="0"/>
                <a:cs typeface="Verdana" pitchFamily="34" charset="0"/>
              </a:rPr>
              <a:t>Pursuation</a:t>
            </a:r>
            <a:r>
              <a:rPr lang="en-US" sz="1700" dirty="0" smtClean="0">
                <a:solidFill>
                  <a:schemeClr val="tx1"/>
                </a:solidFill>
                <a:latin typeface="Verdana" pitchFamily="34" charset="0"/>
                <a:ea typeface="Verdana" pitchFamily="34" charset="0"/>
                <a:cs typeface="Verdana" pitchFamily="34" charset="0"/>
              </a:rPr>
              <a:t> and Propaganda Play an Important Role in Such Contests.</a:t>
            </a:r>
          </a:p>
          <a:p>
            <a:pPr marL="457200" indent="-457200" algn="just" fontAlgn="auto">
              <a:lnSpc>
                <a:spcPts val="2300"/>
              </a:lnSpc>
              <a:spcAft>
                <a:spcPts val="0"/>
              </a:spcAft>
              <a:buFont typeface="Arial" pitchFamily="34" charset="0"/>
              <a:buAutoNum type="arabicPeriod" startAt="6"/>
              <a:tabLst>
                <a:tab pos="457200" algn="l"/>
              </a:tabLst>
              <a:defRPr/>
            </a:pPr>
            <a:r>
              <a:rPr lang="en-US" sz="1700" dirty="0" smtClean="0">
                <a:solidFill>
                  <a:schemeClr val="tx1"/>
                </a:solidFill>
                <a:latin typeface="Verdana" pitchFamily="34" charset="0"/>
                <a:ea typeface="Verdana" pitchFamily="34" charset="0"/>
                <a:cs typeface="Verdana" pitchFamily="34" charset="0"/>
              </a:rPr>
              <a:t>More Destructive Weapons but also </a:t>
            </a:r>
          </a:p>
          <a:p>
            <a:pPr algn="just" fontAlgn="auto">
              <a:lnSpc>
                <a:spcPts val="2300"/>
              </a:lnSpc>
              <a:spcAft>
                <a:spcPts val="0"/>
              </a:spcAft>
              <a:tabLst>
                <a:tab pos="457200" algn="l"/>
              </a:tabLst>
              <a:defRPr/>
            </a:pPr>
            <a:r>
              <a:rPr lang="en-US" sz="1700" dirty="0">
                <a:solidFill>
                  <a:schemeClr val="tx1"/>
                </a:solidFill>
                <a:latin typeface="Verdana" pitchFamily="34" charset="0"/>
                <a:ea typeface="Verdana" pitchFamily="34" charset="0"/>
                <a:cs typeface="Verdana" pitchFamily="34" charset="0"/>
              </a:rPr>
              <a:t>	</a:t>
            </a:r>
            <a:r>
              <a:rPr lang="en-US" sz="1700" dirty="0" smtClean="0">
                <a:solidFill>
                  <a:schemeClr val="tx1"/>
                </a:solidFill>
                <a:latin typeface="Verdana" pitchFamily="34" charset="0"/>
                <a:ea typeface="Verdana" pitchFamily="34" charset="0"/>
                <a:cs typeface="Verdana" pitchFamily="34" charset="0"/>
              </a:rPr>
              <a:t>More Professional Diplomacy and </a:t>
            </a:r>
          </a:p>
          <a:p>
            <a:pPr algn="just" fontAlgn="auto">
              <a:lnSpc>
                <a:spcPts val="2300"/>
              </a:lnSpc>
              <a:spcAft>
                <a:spcPts val="0"/>
              </a:spcAft>
              <a:tabLst>
                <a:tab pos="457200" algn="l"/>
              </a:tabLst>
              <a:defRPr/>
            </a:pPr>
            <a:r>
              <a:rPr lang="en-US" sz="1700" dirty="0">
                <a:solidFill>
                  <a:schemeClr val="tx1"/>
                </a:solidFill>
                <a:latin typeface="Verdana" pitchFamily="34" charset="0"/>
                <a:ea typeface="Verdana" pitchFamily="34" charset="0"/>
                <a:cs typeface="Verdana" pitchFamily="34" charset="0"/>
              </a:rPr>
              <a:t>	</a:t>
            </a:r>
            <a:r>
              <a:rPr lang="en-US" sz="1700" dirty="0" smtClean="0">
                <a:solidFill>
                  <a:schemeClr val="tx1"/>
                </a:solidFill>
                <a:latin typeface="Verdana" pitchFamily="34" charset="0"/>
                <a:ea typeface="Verdana" pitchFamily="34" charset="0"/>
                <a:cs typeface="Verdana" pitchFamily="34" charset="0"/>
              </a:rPr>
              <a:t>International Peace </a:t>
            </a:r>
            <a:r>
              <a:rPr lang="en-US" sz="1700" dirty="0" err="1" smtClean="0">
                <a:solidFill>
                  <a:schemeClr val="tx1"/>
                </a:solidFill>
                <a:latin typeface="Verdana" pitchFamily="34" charset="0"/>
                <a:ea typeface="Verdana" pitchFamily="34" charset="0"/>
                <a:cs typeface="Verdana" pitchFamily="34" charset="0"/>
              </a:rPr>
              <a:t>Organisations</a:t>
            </a:r>
            <a:endParaRPr lang="en-US" sz="1700" dirty="0" smtClean="0">
              <a:solidFill>
                <a:schemeClr val="tx1"/>
              </a:solidFill>
              <a:latin typeface="Verdana" pitchFamily="34" charset="0"/>
              <a:ea typeface="Verdana" pitchFamily="34" charset="0"/>
              <a:cs typeface="Verdana" pitchFamily="34" charset="0"/>
            </a:endParaRPr>
          </a:p>
          <a:p>
            <a:pPr marL="457200" indent="-457200" algn="just" fontAlgn="auto">
              <a:lnSpc>
                <a:spcPts val="2300"/>
              </a:lnSpc>
              <a:spcAft>
                <a:spcPts val="0"/>
              </a:spcAft>
              <a:buFont typeface="Arial" pitchFamily="34" charset="0"/>
              <a:buAutoNum type="arabicPeriod" startAt="7"/>
              <a:tabLst>
                <a:tab pos="457200" algn="l"/>
              </a:tabLst>
              <a:defRPr/>
            </a:pPr>
            <a:r>
              <a:rPr lang="en-US" sz="1700" dirty="0" smtClean="0">
                <a:solidFill>
                  <a:schemeClr val="tx1"/>
                </a:solidFill>
                <a:latin typeface="Verdana" pitchFamily="34" charset="0"/>
                <a:ea typeface="Verdana" pitchFamily="34" charset="0"/>
                <a:cs typeface="Verdana" pitchFamily="34" charset="0"/>
              </a:rPr>
              <a:t>Political Violence is Formally Abjured by </a:t>
            </a:r>
          </a:p>
          <a:p>
            <a:pPr algn="just" fontAlgn="auto">
              <a:lnSpc>
                <a:spcPts val="2300"/>
              </a:lnSpc>
              <a:spcAft>
                <a:spcPts val="0"/>
              </a:spcAft>
              <a:tabLst>
                <a:tab pos="457200" algn="l"/>
              </a:tabLst>
              <a:defRPr/>
            </a:pPr>
            <a:r>
              <a:rPr lang="en-US" sz="1700" dirty="0">
                <a:solidFill>
                  <a:schemeClr val="tx1"/>
                </a:solidFill>
                <a:latin typeface="Verdana" pitchFamily="34" charset="0"/>
                <a:ea typeface="Verdana" pitchFamily="34" charset="0"/>
                <a:cs typeface="Verdana" pitchFamily="34" charset="0"/>
              </a:rPr>
              <a:t>	</a:t>
            </a:r>
            <a:r>
              <a:rPr lang="en-US" sz="1700" dirty="0" smtClean="0">
                <a:solidFill>
                  <a:schemeClr val="tx1"/>
                </a:solidFill>
                <a:latin typeface="Verdana" pitchFamily="34" charset="0"/>
                <a:ea typeface="Verdana" pitchFamily="34" charset="0"/>
                <a:cs typeface="Verdana" pitchFamily="34" charset="0"/>
              </a:rPr>
              <a:t>Liberals; But Rightists as well as many </a:t>
            </a:r>
          </a:p>
          <a:p>
            <a:pPr algn="just" fontAlgn="auto">
              <a:lnSpc>
                <a:spcPts val="2300"/>
              </a:lnSpc>
              <a:spcAft>
                <a:spcPts val="0"/>
              </a:spcAft>
              <a:tabLst>
                <a:tab pos="457200" algn="l"/>
              </a:tabLst>
              <a:defRPr/>
            </a:pPr>
            <a:r>
              <a:rPr lang="en-US" sz="1700" dirty="0">
                <a:solidFill>
                  <a:schemeClr val="tx1"/>
                </a:solidFill>
                <a:latin typeface="Verdana" pitchFamily="34" charset="0"/>
                <a:ea typeface="Verdana" pitchFamily="34" charset="0"/>
                <a:cs typeface="Verdana" pitchFamily="34" charset="0"/>
              </a:rPr>
              <a:t>	</a:t>
            </a:r>
            <a:r>
              <a:rPr lang="en-US" sz="1700" dirty="0" smtClean="0">
                <a:solidFill>
                  <a:schemeClr val="tx1"/>
                </a:solidFill>
                <a:latin typeface="Verdana" pitchFamily="34" charset="0"/>
                <a:ea typeface="Verdana" pitchFamily="34" charset="0"/>
                <a:cs typeface="Verdana" pitchFamily="34" charset="0"/>
              </a:rPr>
              <a:t>Leftists Accept Violence as Necessary </a:t>
            </a:r>
          </a:p>
          <a:p>
            <a:pPr algn="just" fontAlgn="auto">
              <a:lnSpc>
                <a:spcPts val="2300"/>
              </a:lnSpc>
              <a:spcAft>
                <a:spcPts val="0"/>
              </a:spcAft>
              <a:tabLst>
                <a:tab pos="457200" algn="l"/>
              </a:tabLst>
              <a:defRPr/>
            </a:pPr>
            <a:r>
              <a:rPr lang="en-US" sz="1700" dirty="0">
                <a:solidFill>
                  <a:schemeClr val="tx1"/>
                </a:solidFill>
                <a:latin typeface="Verdana" pitchFamily="34" charset="0"/>
                <a:ea typeface="Verdana" pitchFamily="34" charset="0"/>
                <a:cs typeface="Verdana" pitchFamily="34" charset="0"/>
              </a:rPr>
              <a:t>	</a:t>
            </a:r>
            <a:r>
              <a:rPr lang="en-US" sz="1700" dirty="0" smtClean="0">
                <a:solidFill>
                  <a:schemeClr val="tx1"/>
                </a:solidFill>
                <a:latin typeface="Verdana" pitchFamily="34" charset="0"/>
                <a:ea typeface="Verdana" pitchFamily="34" charset="0"/>
                <a:cs typeface="Verdana" pitchFamily="34" charset="0"/>
              </a:rPr>
              <a:t>(with Radically Different Aims, of course).</a:t>
            </a:r>
          </a:p>
        </p:txBody>
      </p:sp>
      <p:pic>
        <p:nvPicPr>
          <p:cNvPr id="4" name="Picture 4185" descr="house_of_commons 1832"/>
          <p:cNvPicPr>
            <a:picLocks noChangeAspect="1" noChangeArrowheads="1"/>
          </p:cNvPicPr>
          <p:nvPr/>
        </p:nvPicPr>
        <p:blipFill>
          <a:blip r:embed="rId3"/>
          <a:srcRect/>
          <a:stretch>
            <a:fillRect/>
          </a:stretch>
        </p:blipFill>
        <p:spPr bwMode="auto">
          <a:xfrm>
            <a:off x="5715000" y="3810000"/>
            <a:ext cx="3124200" cy="1928217"/>
          </a:xfrm>
          <a:prstGeom prst="rect">
            <a:avLst/>
          </a:prstGeom>
          <a:noFill/>
          <a:ln w="9525">
            <a:noFill/>
            <a:miter lim="800000"/>
            <a:headEnd/>
            <a:tailEnd/>
          </a:ln>
        </p:spPr>
      </p:pic>
      <p:sp>
        <p:nvSpPr>
          <p:cNvPr id="5" name="Rectangle 3"/>
          <p:cNvSpPr>
            <a:spLocks noChangeArrowheads="1"/>
          </p:cNvSpPr>
          <p:nvPr/>
        </p:nvSpPr>
        <p:spPr bwMode="auto">
          <a:xfrm>
            <a:off x="5715000" y="5791200"/>
            <a:ext cx="3110345" cy="646331"/>
          </a:xfrm>
          <a:prstGeom prst="rect">
            <a:avLst/>
          </a:prstGeom>
          <a:noFill/>
          <a:ln w="9525">
            <a:noFill/>
            <a:miter lim="800000"/>
            <a:headEnd/>
            <a:tailEnd/>
          </a:ln>
        </p:spPr>
        <p:txBody>
          <a:bodyPr wrap="square">
            <a:spAutoFit/>
          </a:bodyPr>
          <a:lstStyle/>
          <a:p>
            <a:pPr algn="ctr"/>
            <a:r>
              <a:rPr lang="en-US" sz="1200" b="1" dirty="0" smtClean="0">
                <a:solidFill>
                  <a:srgbClr val="FF0000"/>
                </a:solidFill>
                <a:latin typeface="Verdana" pitchFamily="34" charset="0"/>
                <a:ea typeface="Calibri" pitchFamily="34" charset="0"/>
                <a:cs typeface="Mangal" pitchFamily="2"/>
              </a:rPr>
              <a:t>Majority </a:t>
            </a:r>
            <a:r>
              <a:rPr lang="en-US" sz="1200" b="1" dirty="0">
                <a:solidFill>
                  <a:srgbClr val="FF0000"/>
                </a:solidFill>
                <a:latin typeface="Verdana" pitchFamily="34" charset="0"/>
                <a:ea typeface="Calibri" pitchFamily="34" charset="0"/>
                <a:cs typeface="Mangal" pitchFamily="2"/>
              </a:rPr>
              <a:t>in Parliament: The New Route to  Political Power Devised by 18</a:t>
            </a:r>
            <a:r>
              <a:rPr lang="en-US" sz="1200" b="1" baseline="30000" dirty="0">
                <a:solidFill>
                  <a:srgbClr val="FF0000"/>
                </a:solidFill>
                <a:latin typeface="Verdana" pitchFamily="34" charset="0"/>
                <a:ea typeface="Calibri" pitchFamily="34" charset="0"/>
                <a:cs typeface="Mangal" pitchFamily="2"/>
              </a:rPr>
              <a:t>th</a:t>
            </a:r>
            <a:r>
              <a:rPr lang="en-US" sz="1200" b="1" dirty="0">
                <a:solidFill>
                  <a:srgbClr val="FF0000"/>
                </a:solidFill>
                <a:latin typeface="Verdana" pitchFamily="34" charset="0"/>
                <a:ea typeface="Calibri" pitchFamily="34" charset="0"/>
                <a:cs typeface="Mangal" pitchFamily="2"/>
              </a:rPr>
              <a:t> cen. Britain	</a:t>
            </a:r>
            <a:endParaRPr lang="en-IN" sz="1200" b="1" dirty="0">
              <a:solidFill>
                <a:srgbClr val="FF0000"/>
              </a:solidFill>
              <a:latin typeface="Verdana" pitchFamily="34" charset="0"/>
              <a:ea typeface="Calibri" pitchFamily="34" charset="0"/>
              <a:cs typeface="Mangal" pitchFamily="2"/>
            </a:endParaRPr>
          </a:p>
        </p:txBody>
      </p:sp>
      <p:sp>
        <p:nvSpPr>
          <p:cNvPr id="6" name="Slide Number Placeholder 5"/>
          <p:cNvSpPr>
            <a:spLocks noGrp="1"/>
          </p:cNvSpPr>
          <p:nvPr>
            <p:ph type="sldNum" sz="quarter" idx="12"/>
          </p:nvPr>
        </p:nvSpPr>
        <p:spPr>
          <a:xfrm>
            <a:off x="5867400" y="5791200"/>
            <a:ext cx="2971800" cy="365125"/>
          </a:xfrm>
        </p:spPr>
        <p:txBody>
          <a:bodyPr/>
          <a:lstStyle/>
          <a:p>
            <a:pPr>
              <a:defRPr/>
            </a:pPr>
            <a:fld id="{A2679E3C-85AC-40AE-A87F-ED93AB04B90C}"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228600"/>
            <a:ext cx="7772400" cy="4572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Hallmarks of Liberal Democracy</a:t>
            </a:r>
          </a:p>
        </p:txBody>
      </p:sp>
      <p:sp>
        <p:nvSpPr>
          <p:cNvPr id="3" name="Subtitle 2"/>
          <p:cNvSpPr>
            <a:spLocks noGrp="1"/>
          </p:cNvSpPr>
          <p:nvPr>
            <p:ph type="subTitle" idx="1"/>
          </p:nvPr>
        </p:nvSpPr>
        <p:spPr>
          <a:xfrm>
            <a:off x="457200" y="838200"/>
            <a:ext cx="8305800" cy="5562600"/>
          </a:xfrm>
        </p:spPr>
        <p:txBody>
          <a:bodyPr rtlCol="0">
            <a:noAutofit/>
          </a:bodyPr>
          <a:lstStyle/>
          <a:p>
            <a:pPr marL="457200" indent="-457200" algn="just" fontAlgn="auto">
              <a:lnSpc>
                <a:spcPts val="2400"/>
              </a:lnSpc>
              <a:spcBef>
                <a:spcPts val="0"/>
              </a:spcBef>
              <a:spcAft>
                <a:spcPts val="0"/>
              </a:spcAft>
              <a:buFont typeface="Arial" pitchFamily="34" charset="0"/>
              <a:buNone/>
              <a:tabLst>
                <a:tab pos="457200" algn="l"/>
              </a:tabLst>
              <a:defRPr/>
            </a:pPr>
            <a:r>
              <a:rPr lang="en-US" sz="1800" dirty="0" smtClean="0">
                <a:solidFill>
                  <a:schemeClr val="tx1">
                    <a:lumMod val="95000"/>
                    <a:lumOff val="5000"/>
                  </a:schemeClr>
                </a:solidFill>
                <a:latin typeface="Verdana" pitchFamily="34" charset="0"/>
                <a:ea typeface="Verdana" pitchFamily="34" charset="0"/>
                <a:cs typeface="Verdana" pitchFamily="34" charset="0"/>
              </a:rPr>
              <a:t>1. 	Restrictions </a:t>
            </a:r>
            <a:r>
              <a:rPr lang="en-US" sz="1800" dirty="0">
                <a:solidFill>
                  <a:schemeClr val="tx1">
                    <a:lumMod val="95000"/>
                    <a:lumOff val="5000"/>
                  </a:schemeClr>
                </a:solidFill>
                <a:latin typeface="Verdana" pitchFamily="34" charset="0"/>
                <a:ea typeface="Verdana" pitchFamily="34" charset="0"/>
                <a:cs typeface="Verdana" pitchFamily="34" charset="0"/>
              </a:rPr>
              <a:t>on Monarchical, Feudal and </a:t>
            </a:r>
            <a:r>
              <a:rPr lang="en-US" sz="1800" dirty="0" smtClean="0">
                <a:solidFill>
                  <a:schemeClr val="tx1">
                    <a:lumMod val="95000"/>
                    <a:lumOff val="5000"/>
                  </a:schemeClr>
                </a:solidFill>
                <a:latin typeface="Verdana" pitchFamily="34" charset="0"/>
                <a:ea typeface="Verdana" pitchFamily="34" charset="0"/>
                <a:cs typeface="Verdana" pitchFamily="34" charset="0"/>
              </a:rPr>
              <a:t>Clerical Powers</a:t>
            </a:r>
            <a:endParaRPr lang="en-US" sz="1800" dirty="0">
              <a:solidFill>
                <a:schemeClr val="tx1">
                  <a:lumMod val="95000"/>
                  <a:lumOff val="5000"/>
                </a:schemeClr>
              </a:solidFill>
              <a:latin typeface="Verdana" pitchFamily="34" charset="0"/>
              <a:ea typeface="Verdana" pitchFamily="34" charset="0"/>
              <a:cs typeface="Verdana" pitchFamily="34" charset="0"/>
            </a:endParaRPr>
          </a:p>
          <a:p>
            <a:pPr marL="457200" indent="-457200" algn="just" fontAlgn="auto">
              <a:lnSpc>
                <a:spcPts val="2400"/>
              </a:lnSpc>
              <a:spcBef>
                <a:spcPts val="0"/>
              </a:spcBef>
              <a:spcAft>
                <a:spcPts val="0"/>
              </a:spcAft>
              <a:buFont typeface="Arial" pitchFamily="34" charset="0"/>
              <a:buNone/>
              <a:tabLst>
                <a:tab pos="457200" algn="l"/>
              </a:tabLst>
              <a:defRPr/>
            </a:pPr>
            <a:r>
              <a:rPr lang="en-US" sz="1800" dirty="0" smtClean="0">
                <a:solidFill>
                  <a:schemeClr val="tx1">
                    <a:lumMod val="95000"/>
                    <a:lumOff val="5000"/>
                  </a:schemeClr>
                </a:solidFill>
                <a:latin typeface="Verdana" pitchFamily="34" charset="0"/>
                <a:ea typeface="Verdana" pitchFamily="34" charset="0"/>
                <a:cs typeface="Verdana" pitchFamily="34" charset="0"/>
              </a:rPr>
              <a:t>2. 	Establishment </a:t>
            </a:r>
            <a:r>
              <a:rPr lang="en-US" sz="1800" dirty="0">
                <a:solidFill>
                  <a:schemeClr val="tx1">
                    <a:lumMod val="95000"/>
                    <a:lumOff val="5000"/>
                  </a:schemeClr>
                </a:solidFill>
                <a:latin typeface="Verdana" pitchFamily="34" charset="0"/>
                <a:ea typeface="Verdana" pitchFamily="34" charset="0"/>
                <a:cs typeface="Verdana" pitchFamily="34" charset="0"/>
              </a:rPr>
              <a:t>of Constitutional Government </a:t>
            </a:r>
            <a:r>
              <a:rPr lang="en-US" sz="1800" dirty="0" smtClean="0">
                <a:solidFill>
                  <a:schemeClr val="tx1">
                    <a:lumMod val="95000"/>
                    <a:lumOff val="5000"/>
                  </a:schemeClr>
                </a:solidFill>
                <a:latin typeface="Verdana" pitchFamily="34" charset="0"/>
                <a:ea typeface="Verdana" pitchFamily="34" charset="0"/>
                <a:cs typeface="Verdana" pitchFamily="34" charset="0"/>
              </a:rPr>
              <a:t>(</a:t>
            </a:r>
            <a:r>
              <a:rPr lang="en-US" sz="1800" dirty="0">
                <a:solidFill>
                  <a:schemeClr val="tx1">
                    <a:lumMod val="95000"/>
                    <a:lumOff val="5000"/>
                  </a:schemeClr>
                </a:solidFill>
                <a:latin typeface="Verdana" pitchFamily="34" charset="0"/>
                <a:ea typeface="Verdana" pitchFamily="34" charset="0"/>
                <a:cs typeface="Verdana" pitchFamily="34" charset="0"/>
              </a:rPr>
              <a:t>Rule of </a:t>
            </a:r>
            <a:r>
              <a:rPr lang="en-US" sz="1800" dirty="0" smtClean="0">
                <a:solidFill>
                  <a:schemeClr val="tx1">
                    <a:lumMod val="95000"/>
                    <a:lumOff val="5000"/>
                  </a:schemeClr>
                </a:solidFill>
                <a:latin typeface="Verdana" pitchFamily="34" charset="0"/>
                <a:ea typeface="Verdana" pitchFamily="34" charset="0"/>
                <a:cs typeface="Verdana" pitchFamily="34" charset="0"/>
              </a:rPr>
              <a:t>Law Equality </a:t>
            </a:r>
            <a:r>
              <a:rPr lang="en-US" sz="1800" dirty="0">
                <a:solidFill>
                  <a:schemeClr val="tx1">
                    <a:lumMod val="95000"/>
                    <a:lumOff val="5000"/>
                  </a:schemeClr>
                </a:solidFill>
                <a:latin typeface="Verdana" pitchFamily="34" charset="0"/>
                <a:ea typeface="Verdana" pitchFamily="34" charset="0"/>
                <a:cs typeface="Verdana" pitchFamily="34" charset="0"/>
              </a:rPr>
              <a:t>before </a:t>
            </a:r>
            <a:r>
              <a:rPr lang="en-US" sz="1800" dirty="0" smtClean="0">
                <a:solidFill>
                  <a:schemeClr val="tx1">
                    <a:lumMod val="95000"/>
                    <a:lumOff val="5000"/>
                  </a:schemeClr>
                </a:solidFill>
                <a:latin typeface="Verdana" pitchFamily="34" charset="0"/>
                <a:ea typeface="Verdana" pitchFamily="34" charset="0"/>
                <a:cs typeface="Verdana" pitchFamily="34" charset="0"/>
              </a:rPr>
              <a:t>Law, Abolition of Torture)</a:t>
            </a:r>
            <a:endParaRPr lang="en-US" sz="1800" dirty="0">
              <a:solidFill>
                <a:schemeClr val="tx1">
                  <a:lumMod val="95000"/>
                  <a:lumOff val="5000"/>
                </a:schemeClr>
              </a:solidFill>
              <a:latin typeface="Verdana" pitchFamily="34" charset="0"/>
              <a:ea typeface="Verdana" pitchFamily="34" charset="0"/>
              <a:cs typeface="Verdana" pitchFamily="34" charset="0"/>
            </a:endParaRPr>
          </a:p>
          <a:p>
            <a:pPr marL="457200" indent="-457200" algn="just" fontAlgn="auto">
              <a:lnSpc>
                <a:spcPts val="2400"/>
              </a:lnSpc>
              <a:spcBef>
                <a:spcPts val="0"/>
              </a:spcBef>
              <a:spcAft>
                <a:spcPts val="0"/>
              </a:spcAft>
              <a:buFont typeface="Arial" pitchFamily="34" charset="0"/>
              <a:buNone/>
              <a:tabLst>
                <a:tab pos="457200" algn="l"/>
              </a:tabLst>
              <a:defRPr/>
            </a:pPr>
            <a:r>
              <a:rPr lang="en-US" sz="1800" dirty="0" smtClean="0">
                <a:solidFill>
                  <a:schemeClr val="tx1">
                    <a:lumMod val="95000"/>
                    <a:lumOff val="5000"/>
                  </a:schemeClr>
                </a:solidFill>
                <a:latin typeface="Verdana" pitchFamily="34" charset="0"/>
                <a:ea typeface="Verdana" pitchFamily="34" charset="0"/>
                <a:cs typeface="Verdana" pitchFamily="34" charset="0"/>
              </a:rPr>
              <a:t>3. 	Protection </a:t>
            </a:r>
            <a:r>
              <a:rPr lang="en-US" sz="1800" dirty="0">
                <a:solidFill>
                  <a:schemeClr val="tx1">
                    <a:lumMod val="95000"/>
                    <a:lumOff val="5000"/>
                  </a:schemeClr>
                </a:solidFill>
                <a:latin typeface="Verdana" pitchFamily="34" charset="0"/>
                <a:ea typeface="Verdana" pitchFamily="34" charset="0"/>
                <a:cs typeface="Verdana" pitchFamily="34" charset="0"/>
              </a:rPr>
              <a:t>of ‘Freedoms’ or Individual </a:t>
            </a:r>
            <a:r>
              <a:rPr lang="en-US" sz="1800" dirty="0" smtClean="0">
                <a:solidFill>
                  <a:schemeClr val="tx1">
                    <a:lumMod val="95000"/>
                    <a:lumOff val="5000"/>
                  </a:schemeClr>
                </a:solidFill>
                <a:latin typeface="Verdana" pitchFamily="34" charset="0"/>
                <a:ea typeface="Verdana" pitchFamily="34" charset="0"/>
                <a:cs typeface="Verdana" pitchFamily="34" charset="0"/>
              </a:rPr>
              <a:t>Rights (</a:t>
            </a:r>
            <a:r>
              <a:rPr lang="en-US" sz="1800" dirty="0">
                <a:solidFill>
                  <a:schemeClr val="tx1">
                    <a:lumMod val="95000"/>
                    <a:lumOff val="5000"/>
                  </a:schemeClr>
                </a:solidFill>
                <a:latin typeface="Verdana" pitchFamily="34" charset="0"/>
                <a:ea typeface="Verdana" pitchFamily="34" charset="0"/>
                <a:cs typeface="Verdana" pitchFamily="34" charset="0"/>
              </a:rPr>
              <a:t>including Private Property)</a:t>
            </a:r>
          </a:p>
          <a:p>
            <a:pPr marL="457200" indent="-457200" algn="just" fontAlgn="auto">
              <a:lnSpc>
                <a:spcPts val="2400"/>
              </a:lnSpc>
              <a:spcBef>
                <a:spcPts val="0"/>
              </a:spcBef>
              <a:spcAft>
                <a:spcPts val="0"/>
              </a:spcAft>
              <a:buFont typeface="Arial" pitchFamily="34" charset="0"/>
              <a:buNone/>
              <a:tabLst>
                <a:tab pos="457200" algn="l"/>
              </a:tabLst>
              <a:defRPr/>
            </a:pPr>
            <a:r>
              <a:rPr lang="en-US" sz="1800" dirty="0" smtClean="0">
                <a:solidFill>
                  <a:schemeClr val="tx1">
                    <a:lumMod val="95000"/>
                    <a:lumOff val="5000"/>
                  </a:schemeClr>
                </a:solidFill>
                <a:latin typeface="Verdana" pitchFamily="34" charset="0"/>
                <a:ea typeface="Verdana" pitchFamily="34" charset="0"/>
                <a:cs typeface="Verdana" pitchFamily="34" charset="0"/>
              </a:rPr>
              <a:t>4. 	Separation </a:t>
            </a:r>
            <a:r>
              <a:rPr lang="en-US" sz="1800" dirty="0">
                <a:solidFill>
                  <a:schemeClr val="tx1">
                    <a:lumMod val="95000"/>
                    <a:lumOff val="5000"/>
                  </a:schemeClr>
                </a:solidFill>
                <a:latin typeface="Verdana" pitchFamily="34" charset="0"/>
                <a:ea typeface="Verdana" pitchFamily="34" charset="0"/>
                <a:cs typeface="Verdana" pitchFamily="34" charset="0"/>
              </a:rPr>
              <a:t>of Powers; Checks and </a:t>
            </a:r>
            <a:r>
              <a:rPr lang="en-US" sz="1800" dirty="0" smtClean="0">
                <a:solidFill>
                  <a:schemeClr val="tx1">
                    <a:lumMod val="95000"/>
                    <a:lumOff val="5000"/>
                  </a:schemeClr>
                </a:solidFill>
                <a:latin typeface="Verdana" pitchFamily="34" charset="0"/>
                <a:ea typeface="Verdana" pitchFamily="34" charset="0"/>
                <a:cs typeface="Verdana" pitchFamily="34" charset="0"/>
              </a:rPr>
              <a:t>Balances between Organs of Government   </a:t>
            </a:r>
          </a:p>
          <a:p>
            <a:pPr marL="457200" indent="-457200" algn="l" fontAlgn="auto">
              <a:lnSpc>
                <a:spcPts val="2400"/>
              </a:lnSpc>
              <a:spcBef>
                <a:spcPts val="0"/>
              </a:spcBef>
              <a:spcAft>
                <a:spcPts val="0"/>
              </a:spcAft>
              <a:buFont typeface="Arial" pitchFamily="34" charset="0"/>
              <a:buAutoNum type="arabicPeriod" startAt="5"/>
              <a:tabLst>
                <a:tab pos="457200" algn="l"/>
              </a:tabLst>
              <a:defRPr/>
            </a:pPr>
            <a:r>
              <a:rPr lang="en-US" sz="1800" dirty="0" smtClean="0">
                <a:solidFill>
                  <a:schemeClr val="tx1">
                    <a:lumMod val="95000"/>
                    <a:lumOff val="5000"/>
                  </a:schemeClr>
                </a:solidFill>
                <a:latin typeface="Verdana" pitchFamily="34" charset="0"/>
                <a:ea typeface="Verdana" pitchFamily="34" charset="0"/>
                <a:cs typeface="Verdana" pitchFamily="34" charset="0"/>
              </a:rPr>
              <a:t>Increased Power of Elected Legislature; </a:t>
            </a:r>
          </a:p>
          <a:p>
            <a:pPr algn="l" fontAlgn="auto">
              <a:lnSpc>
                <a:spcPts val="2400"/>
              </a:lnSpc>
              <a:spcBef>
                <a:spcPts val="0"/>
              </a:spcBef>
              <a:spcAft>
                <a:spcPts val="0"/>
              </a:spcAft>
              <a:tabLst>
                <a:tab pos="457200" algn="l"/>
              </a:tabLst>
              <a:defRPr/>
            </a:pPr>
            <a:r>
              <a:rPr lang="en-US" sz="1800" dirty="0">
                <a:solidFill>
                  <a:schemeClr val="tx1">
                    <a:lumMod val="95000"/>
                    <a:lumOff val="5000"/>
                  </a:schemeClr>
                </a:solidFill>
                <a:latin typeface="Verdana" pitchFamily="34" charset="0"/>
                <a:ea typeface="Verdana" pitchFamily="34" charset="0"/>
                <a:cs typeface="Verdana" pitchFamily="34" charset="0"/>
              </a:rPr>
              <a:t>	</a:t>
            </a:r>
            <a:r>
              <a:rPr lang="en-US" sz="1800" dirty="0" smtClean="0">
                <a:solidFill>
                  <a:schemeClr val="tx1">
                    <a:lumMod val="95000"/>
                    <a:lumOff val="5000"/>
                  </a:schemeClr>
                </a:solidFill>
                <a:latin typeface="Verdana" pitchFamily="34" charset="0"/>
                <a:ea typeface="Verdana" pitchFamily="34" charset="0"/>
                <a:cs typeface="Verdana" pitchFamily="34" charset="0"/>
              </a:rPr>
              <a:t>Extension of Voting Rights</a:t>
            </a:r>
          </a:p>
          <a:p>
            <a:pPr marL="457200" indent="-457200" algn="l" fontAlgn="auto">
              <a:lnSpc>
                <a:spcPts val="2400"/>
              </a:lnSpc>
              <a:spcBef>
                <a:spcPts val="0"/>
              </a:spcBef>
              <a:spcAft>
                <a:spcPts val="0"/>
              </a:spcAft>
              <a:buFont typeface="Arial" pitchFamily="34" charset="0"/>
              <a:buAutoNum type="arabicPeriod" startAt="6"/>
              <a:tabLst>
                <a:tab pos="457200" algn="l"/>
              </a:tabLst>
              <a:defRPr/>
            </a:pPr>
            <a:r>
              <a:rPr lang="en-US" sz="1800" dirty="0" smtClean="0">
                <a:solidFill>
                  <a:schemeClr val="tx1">
                    <a:lumMod val="95000"/>
                    <a:lumOff val="5000"/>
                  </a:schemeClr>
                </a:solidFill>
                <a:latin typeface="Verdana" pitchFamily="34" charset="0"/>
                <a:ea typeface="Verdana" pitchFamily="34" charset="0"/>
                <a:cs typeface="Verdana" pitchFamily="34" charset="0"/>
              </a:rPr>
              <a:t>Protection of Private </a:t>
            </a:r>
          </a:p>
          <a:p>
            <a:pPr algn="l" fontAlgn="auto">
              <a:lnSpc>
                <a:spcPts val="2400"/>
              </a:lnSpc>
              <a:spcBef>
                <a:spcPts val="0"/>
              </a:spcBef>
              <a:spcAft>
                <a:spcPts val="0"/>
              </a:spcAft>
              <a:tabLst>
                <a:tab pos="457200" algn="l"/>
              </a:tabLst>
              <a:defRPr/>
            </a:pPr>
            <a:r>
              <a:rPr lang="en-US" sz="1800" dirty="0">
                <a:solidFill>
                  <a:schemeClr val="tx1">
                    <a:lumMod val="95000"/>
                    <a:lumOff val="5000"/>
                  </a:schemeClr>
                </a:solidFill>
                <a:latin typeface="Verdana" pitchFamily="34" charset="0"/>
                <a:ea typeface="Verdana" pitchFamily="34" charset="0"/>
                <a:cs typeface="Verdana" pitchFamily="34" charset="0"/>
              </a:rPr>
              <a:t>	</a:t>
            </a:r>
            <a:r>
              <a:rPr lang="en-US" sz="1800" dirty="0" smtClean="0">
                <a:solidFill>
                  <a:schemeClr val="tx1">
                    <a:lumMod val="95000"/>
                    <a:lumOff val="5000"/>
                  </a:schemeClr>
                </a:solidFill>
                <a:latin typeface="Verdana" pitchFamily="34" charset="0"/>
                <a:ea typeface="Verdana" pitchFamily="34" charset="0"/>
                <a:cs typeface="Verdana" pitchFamily="34" charset="0"/>
              </a:rPr>
              <a:t>Wealth; Sharpening of </a:t>
            </a:r>
          </a:p>
          <a:p>
            <a:pPr algn="l" fontAlgn="auto">
              <a:lnSpc>
                <a:spcPts val="2400"/>
              </a:lnSpc>
              <a:spcBef>
                <a:spcPts val="0"/>
              </a:spcBef>
              <a:spcAft>
                <a:spcPts val="0"/>
              </a:spcAft>
              <a:tabLst>
                <a:tab pos="457200" algn="l"/>
              </a:tabLst>
              <a:defRPr/>
            </a:pPr>
            <a:r>
              <a:rPr lang="en-US" sz="1800" dirty="0">
                <a:solidFill>
                  <a:schemeClr val="tx1">
                    <a:lumMod val="95000"/>
                    <a:lumOff val="5000"/>
                  </a:schemeClr>
                </a:solidFill>
                <a:latin typeface="Verdana" pitchFamily="34" charset="0"/>
                <a:ea typeface="Verdana" pitchFamily="34" charset="0"/>
                <a:cs typeface="Verdana" pitchFamily="34" charset="0"/>
              </a:rPr>
              <a:t>	</a:t>
            </a:r>
            <a:r>
              <a:rPr lang="en-US" sz="1800" dirty="0" smtClean="0">
                <a:solidFill>
                  <a:schemeClr val="tx1">
                    <a:lumMod val="95000"/>
                    <a:lumOff val="5000"/>
                  </a:schemeClr>
                </a:solidFill>
                <a:latin typeface="Verdana" pitchFamily="34" charset="0"/>
                <a:ea typeface="Verdana" pitchFamily="34" charset="0"/>
                <a:cs typeface="Verdana" pitchFamily="34" charset="0"/>
              </a:rPr>
              <a:t>Economic Inequalities</a:t>
            </a:r>
          </a:p>
          <a:p>
            <a:pPr marL="457200" indent="-457200" algn="just" fontAlgn="auto">
              <a:lnSpc>
                <a:spcPts val="2400"/>
              </a:lnSpc>
              <a:spcBef>
                <a:spcPts val="0"/>
              </a:spcBef>
              <a:spcAft>
                <a:spcPts val="0"/>
              </a:spcAft>
              <a:buFont typeface="Arial" pitchFamily="34" charset="0"/>
              <a:buAutoNum type="arabicPeriod" startAt="7"/>
              <a:tabLst>
                <a:tab pos="457200" algn="l"/>
              </a:tabLst>
              <a:defRPr/>
            </a:pPr>
            <a:r>
              <a:rPr lang="en-US" sz="1800" dirty="0" smtClean="0">
                <a:solidFill>
                  <a:schemeClr val="tx1">
                    <a:lumMod val="95000"/>
                    <a:lumOff val="5000"/>
                  </a:schemeClr>
                </a:solidFill>
                <a:latin typeface="Verdana" pitchFamily="34" charset="0"/>
                <a:ea typeface="Verdana" pitchFamily="34" charset="0"/>
                <a:cs typeface="Verdana" pitchFamily="34" charset="0"/>
              </a:rPr>
              <a:t>Laissez Faire Substituted </a:t>
            </a:r>
          </a:p>
          <a:p>
            <a:pPr algn="just" fontAlgn="auto">
              <a:lnSpc>
                <a:spcPts val="2400"/>
              </a:lnSpc>
              <a:spcBef>
                <a:spcPts val="0"/>
              </a:spcBef>
              <a:spcAft>
                <a:spcPts val="0"/>
              </a:spcAft>
              <a:tabLst>
                <a:tab pos="457200" algn="l"/>
              </a:tabLst>
              <a:defRPr/>
            </a:pPr>
            <a:r>
              <a:rPr lang="en-US" sz="1800" dirty="0" smtClean="0">
                <a:solidFill>
                  <a:schemeClr val="tx1">
                    <a:lumMod val="95000"/>
                    <a:lumOff val="5000"/>
                  </a:schemeClr>
                </a:solidFill>
                <a:latin typeface="Verdana" pitchFamily="34" charset="0"/>
                <a:ea typeface="Verdana" pitchFamily="34" charset="0"/>
                <a:cs typeface="Verdana" pitchFamily="34" charset="0"/>
              </a:rPr>
              <a:t>	with Growing State </a:t>
            </a:r>
          </a:p>
          <a:p>
            <a:pPr algn="just" fontAlgn="auto">
              <a:lnSpc>
                <a:spcPts val="2400"/>
              </a:lnSpc>
              <a:spcBef>
                <a:spcPts val="0"/>
              </a:spcBef>
              <a:spcAft>
                <a:spcPts val="0"/>
              </a:spcAft>
              <a:tabLst>
                <a:tab pos="457200" algn="l"/>
              </a:tabLst>
              <a:defRPr/>
            </a:pPr>
            <a:r>
              <a:rPr lang="en-US" sz="1800" dirty="0">
                <a:solidFill>
                  <a:schemeClr val="tx1">
                    <a:lumMod val="95000"/>
                    <a:lumOff val="5000"/>
                  </a:schemeClr>
                </a:solidFill>
                <a:latin typeface="Verdana" pitchFamily="34" charset="0"/>
                <a:ea typeface="Verdana" pitchFamily="34" charset="0"/>
                <a:cs typeface="Verdana" pitchFamily="34" charset="0"/>
              </a:rPr>
              <a:t>	</a:t>
            </a:r>
            <a:r>
              <a:rPr lang="en-US" sz="1800" dirty="0" smtClean="0">
                <a:solidFill>
                  <a:schemeClr val="tx1">
                    <a:lumMod val="95000"/>
                    <a:lumOff val="5000"/>
                  </a:schemeClr>
                </a:solidFill>
                <a:latin typeface="Verdana" pitchFamily="34" charset="0"/>
                <a:ea typeface="Verdana" pitchFamily="34" charset="0"/>
                <a:cs typeface="Verdana" pitchFamily="34" charset="0"/>
              </a:rPr>
              <a:t>Intervention and Welfare </a:t>
            </a:r>
          </a:p>
          <a:p>
            <a:pPr algn="just" fontAlgn="auto">
              <a:lnSpc>
                <a:spcPts val="2400"/>
              </a:lnSpc>
              <a:spcBef>
                <a:spcPts val="0"/>
              </a:spcBef>
              <a:spcAft>
                <a:spcPts val="0"/>
              </a:spcAft>
              <a:tabLst>
                <a:tab pos="457200" algn="l"/>
              </a:tabLst>
              <a:defRPr/>
            </a:pPr>
            <a:r>
              <a:rPr lang="en-US" sz="1800" dirty="0">
                <a:solidFill>
                  <a:schemeClr val="tx1">
                    <a:lumMod val="95000"/>
                    <a:lumOff val="5000"/>
                  </a:schemeClr>
                </a:solidFill>
                <a:latin typeface="Verdana" pitchFamily="34" charset="0"/>
                <a:ea typeface="Verdana" pitchFamily="34" charset="0"/>
                <a:cs typeface="Verdana" pitchFamily="34" charset="0"/>
              </a:rPr>
              <a:t>	</a:t>
            </a:r>
            <a:r>
              <a:rPr lang="en-US" sz="1800" dirty="0" smtClean="0">
                <a:solidFill>
                  <a:schemeClr val="tx1">
                    <a:lumMod val="95000"/>
                    <a:lumOff val="5000"/>
                  </a:schemeClr>
                </a:solidFill>
                <a:latin typeface="Verdana" pitchFamily="34" charset="0"/>
                <a:ea typeface="Verdana" pitchFamily="34" charset="0"/>
                <a:cs typeface="Verdana" pitchFamily="34" charset="0"/>
              </a:rPr>
              <a:t>in Later Liberal Thought </a:t>
            </a:r>
          </a:p>
          <a:p>
            <a:pPr algn="just" fontAlgn="auto">
              <a:lnSpc>
                <a:spcPts val="2400"/>
              </a:lnSpc>
              <a:spcBef>
                <a:spcPts val="0"/>
              </a:spcBef>
              <a:spcAft>
                <a:spcPts val="0"/>
              </a:spcAft>
              <a:tabLst>
                <a:tab pos="457200" algn="l"/>
              </a:tabLst>
              <a:defRPr/>
            </a:pPr>
            <a:r>
              <a:rPr lang="en-US" sz="1800" dirty="0">
                <a:solidFill>
                  <a:schemeClr val="tx1">
                    <a:lumMod val="95000"/>
                    <a:lumOff val="5000"/>
                  </a:schemeClr>
                </a:solidFill>
                <a:latin typeface="Verdana" pitchFamily="34" charset="0"/>
                <a:ea typeface="Verdana" pitchFamily="34" charset="0"/>
                <a:cs typeface="Verdana" pitchFamily="34" charset="0"/>
              </a:rPr>
              <a:t>	</a:t>
            </a:r>
            <a:r>
              <a:rPr lang="en-US" sz="1800" dirty="0" smtClean="0">
                <a:solidFill>
                  <a:schemeClr val="tx1">
                    <a:lumMod val="95000"/>
                    <a:lumOff val="5000"/>
                  </a:schemeClr>
                </a:solidFill>
                <a:latin typeface="Verdana" pitchFamily="34" charset="0"/>
                <a:ea typeface="Verdana" pitchFamily="34" charset="0"/>
                <a:cs typeface="Verdana" pitchFamily="34" charset="0"/>
              </a:rPr>
              <a:t>and Legislation</a:t>
            </a:r>
            <a:endParaRPr lang="en-US" sz="1800" dirty="0">
              <a:solidFill>
                <a:schemeClr val="tx1">
                  <a:lumMod val="95000"/>
                  <a:lumOff val="5000"/>
                </a:schemeClr>
              </a:solidFill>
              <a:latin typeface="Verdana" pitchFamily="34" charset="0"/>
              <a:ea typeface="Verdana" pitchFamily="34" charset="0"/>
              <a:cs typeface="Verdana" pitchFamily="34" charset="0"/>
            </a:endParaRPr>
          </a:p>
        </p:txBody>
      </p:sp>
      <p:pic>
        <p:nvPicPr>
          <p:cNvPr id="6" name="Picture 6" descr="magna carta"/>
          <p:cNvPicPr>
            <a:picLocks noChangeAspect="1" noChangeArrowheads="1"/>
          </p:cNvPicPr>
          <p:nvPr/>
        </p:nvPicPr>
        <p:blipFill>
          <a:blip r:embed="rId3"/>
          <a:srcRect/>
          <a:stretch>
            <a:fillRect/>
          </a:stretch>
        </p:blipFill>
        <p:spPr bwMode="auto">
          <a:xfrm>
            <a:off x="5410200" y="3597638"/>
            <a:ext cx="3318588" cy="2665751"/>
          </a:xfrm>
          <a:prstGeom prst="rect">
            <a:avLst/>
          </a:prstGeom>
          <a:noFill/>
          <a:ln w="9525">
            <a:noFill/>
            <a:miter lim="800000"/>
            <a:headEnd/>
            <a:tailEnd/>
          </a:ln>
        </p:spPr>
      </p:pic>
      <p:sp>
        <p:nvSpPr>
          <p:cNvPr id="4" name="Title 1"/>
          <p:cNvSpPr txBox="1">
            <a:spLocks/>
          </p:cNvSpPr>
          <p:nvPr/>
        </p:nvSpPr>
        <p:spPr bwMode="auto">
          <a:xfrm>
            <a:off x="5105400" y="6339477"/>
            <a:ext cx="3657600" cy="366123"/>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1200" b="1" dirty="0" smtClean="0">
                <a:solidFill>
                  <a:srgbClr val="FF0000"/>
                </a:solidFill>
                <a:latin typeface="Verdana" pitchFamily="34" charset="0"/>
              </a:rPr>
              <a:t>Magna </a:t>
            </a:r>
            <a:r>
              <a:rPr lang="en-US" sz="1200" b="1" dirty="0" err="1" smtClean="0">
                <a:solidFill>
                  <a:srgbClr val="FF0000"/>
                </a:solidFill>
                <a:latin typeface="Verdana" pitchFamily="34" charset="0"/>
              </a:rPr>
              <a:t>Carta</a:t>
            </a:r>
            <a:r>
              <a:rPr lang="en-US" sz="1200" b="1" dirty="0" smtClean="0">
                <a:solidFill>
                  <a:srgbClr val="FF0000"/>
                </a:solidFill>
                <a:latin typeface="Verdana" pitchFamily="34" charset="0"/>
              </a:rPr>
              <a:t> Birth of Parliamentary Government</a:t>
            </a:r>
            <a:endParaRPr lang="en-IN" sz="1200" b="1" dirty="0">
              <a:solidFill>
                <a:srgbClr val="FF0000"/>
              </a:solidFill>
              <a:latin typeface="Verdana" pitchFamily="34" charset="0"/>
            </a:endParaRPr>
          </a:p>
        </p:txBody>
      </p:sp>
      <p:sp>
        <p:nvSpPr>
          <p:cNvPr id="7" name="Slide Number Placeholder 6"/>
          <p:cNvSpPr>
            <a:spLocks noGrp="1"/>
          </p:cNvSpPr>
          <p:nvPr>
            <p:ph type="sldNum" sz="quarter" idx="12"/>
          </p:nvPr>
        </p:nvSpPr>
        <p:spPr/>
        <p:txBody>
          <a:bodyPr/>
          <a:lstStyle/>
          <a:p>
            <a:pPr>
              <a:defRPr/>
            </a:pPr>
            <a:fld id="{A2679E3C-85AC-40AE-A87F-ED93AB04B90C}"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90600" y="228600"/>
            <a:ext cx="7239000" cy="609600"/>
          </a:xfrm>
          <a:solidFill>
            <a:schemeClr val="bg1"/>
          </a:solidFill>
        </p:spPr>
        <p:txBody>
          <a:bodyPr/>
          <a:lstStyle/>
          <a:p>
            <a:r>
              <a:rPr lang="en-US" sz="2400" b="1" dirty="0" smtClean="0">
                <a:solidFill>
                  <a:srgbClr val="FF0000"/>
                </a:solidFill>
                <a:latin typeface="Verdana" pitchFamily="34" charset="0"/>
                <a:ea typeface="Verdana" pitchFamily="34" charset="0"/>
                <a:cs typeface="Verdana" pitchFamily="34" charset="0"/>
              </a:rPr>
              <a:t>Peculiarities of 18</a:t>
            </a:r>
            <a:r>
              <a:rPr lang="en-US" sz="2400" b="1" baseline="30000" dirty="0" smtClean="0">
                <a:solidFill>
                  <a:srgbClr val="FF0000"/>
                </a:solidFill>
                <a:latin typeface="Verdana" pitchFamily="34" charset="0"/>
                <a:ea typeface="Verdana" pitchFamily="34" charset="0"/>
                <a:cs typeface="Verdana" pitchFamily="34" charset="0"/>
              </a:rPr>
              <a:t>th</a:t>
            </a:r>
            <a:r>
              <a:rPr lang="en-US" sz="2400" b="1" dirty="0" smtClean="0">
                <a:solidFill>
                  <a:srgbClr val="FF0000"/>
                </a:solidFill>
                <a:latin typeface="Verdana" pitchFamily="34" charset="0"/>
                <a:ea typeface="Verdana" pitchFamily="34" charset="0"/>
                <a:cs typeface="Verdana" pitchFamily="34" charset="0"/>
              </a:rPr>
              <a:t> Century British State</a:t>
            </a:r>
          </a:p>
        </p:txBody>
      </p:sp>
      <p:sp>
        <p:nvSpPr>
          <p:cNvPr id="3" name="Subtitle 2"/>
          <p:cNvSpPr>
            <a:spLocks noGrp="1"/>
          </p:cNvSpPr>
          <p:nvPr>
            <p:ph type="subTitle" idx="1"/>
          </p:nvPr>
        </p:nvSpPr>
        <p:spPr>
          <a:xfrm>
            <a:off x="533400" y="990600"/>
            <a:ext cx="8317706" cy="5325058"/>
          </a:xfrm>
        </p:spPr>
        <p:txBody>
          <a:bodyPr rtlCol="0">
            <a:noAutofit/>
          </a:bodyPr>
          <a:lstStyle/>
          <a:p>
            <a:pPr marL="514350" indent="-514350" algn="just" fontAlgn="auto">
              <a:spcAft>
                <a:spcPts val="0"/>
              </a:spcAft>
              <a:buFont typeface="Arial" pitchFamily="34" charset="0"/>
              <a:buAutoNum type="arabicPeriod"/>
              <a:tabLst>
                <a:tab pos="519113" algn="l"/>
              </a:tabLst>
              <a:defRPr/>
            </a:pPr>
            <a:r>
              <a:rPr lang="en-US" sz="1800" dirty="0" smtClean="0">
                <a:solidFill>
                  <a:schemeClr val="tx1"/>
                </a:solidFill>
                <a:latin typeface="Verdana" pitchFamily="34" charset="0"/>
                <a:ea typeface="Verdana" pitchFamily="34" charset="0"/>
                <a:cs typeface="Verdana" pitchFamily="34" charset="0"/>
              </a:rPr>
              <a:t>	Early Development of Nationalism and Sovereignty and Political Stability and Sturdy Defense</a:t>
            </a:r>
          </a:p>
          <a:p>
            <a:pPr marL="514350" indent="-514350" algn="just" fontAlgn="auto">
              <a:spcAft>
                <a:spcPts val="0"/>
              </a:spcAft>
              <a:buFont typeface="Arial" pitchFamily="34" charset="0"/>
              <a:buAutoNum type="arabicPeriod"/>
              <a:tabLst>
                <a:tab pos="519113" algn="l"/>
              </a:tabLst>
              <a:defRPr/>
            </a:pPr>
            <a:r>
              <a:rPr lang="en-US" sz="1800" dirty="0" err="1" smtClean="0">
                <a:solidFill>
                  <a:schemeClr val="tx1"/>
                </a:solidFill>
                <a:latin typeface="Verdana" pitchFamily="34" charset="0"/>
                <a:ea typeface="Verdana" pitchFamily="34" charset="0"/>
                <a:cs typeface="Verdana" pitchFamily="34" charset="0"/>
              </a:rPr>
              <a:t>Centralisation</a:t>
            </a:r>
            <a:r>
              <a:rPr lang="en-US" sz="1800" dirty="0" smtClean="0">
                <a:solidFill>
                  <a:schemeClr val="tx1"/>
                </a:solidFill>
                <a:latin typeface="Verdana" pitchFamily="34" charset="0"/>
                <a:ea typeface="Verdana" pitchFamily="34" charset="0"/>
                <a:cs typeface="Verdana" pitchFamily="34" charset="0"/>
              </a:rPr>
              <a:t> of Administration and Suppression of Feudal, Clerical and Regional Authorities</a:t>
            </a:r>
          </a:p>
          <a:p>
            <a:pPr marL="514350" indent="-514350" algn="just" fontAlgn="auto">
              <a:spcAft>
                <a:spcPts val="0"/>
              </a:spcAft>
              <a:buFont typeface="Arial" pitchFamily="34" charset="0"/>
              <a:buAutoNum type="arabicPeriod"/>
              <a:tabLst>
                <a:tab pos="519113" algn="l"/>
              </a:tabLst>
              <a:defRPr/>
            </a:pPr>
            <a:r>
              <a:rPr lang="en-US" sz="1800" dirty="0" smtClean="0">
                <a:solidFill>
                  <a:schemeClr val="tx1"/>
                </a:solidFill>
                <a:latin typeface="Verdana" pitchFamily="34" charset="0"/>
                <a:ea typeface="Verdana" pitchFamily="34" charset="0"/>
                <a:cs typeface="Verdana" pitchFamily="34" charset="0"/>
              </a:rPr>
              <a:t>Development of Parliamentary Checks on Monarchical Powers </a:t>
            </a:r>
          </a:p>
          <a:p>
            <a:pPr marL="514350" indent="-514350" algn="just" fontAlgn="auto">
              <a:spcAft>
                <a:spcPts val="0"/>
              </a:spcAft>
              <a:buFont typeface="Arial" pitchFamily="34" charset="0"/>
              <a:buAutoNum type="arabicPeriod"/>
              <a:tabLst>
                <a:tab pos="519113" algn="l"/>
              </a:tabLst>
              <a:defRPr/>
            </a:pPr>
            <a:r>
              <a:rPr lang="en-US" sz="1800" dirty="0" smtClean="0">
                <a:solidFill>
                  <a:schemeClr val="tx1"/>
                </a:solidFill>
                <a:latin typeface="Verdana" pitchFamily="34" charset="0"/>
                <a:ea typeface="Verdana" pitchFamily="34" charset="0"/>
                <a:cs typeface="Verdana" pitchFamily="34" charset="0"/>
              </a:rPr>
              <a:t>A Powerful Judiciary Safeguarding Citizens’ Rights Like </a:t>
            </a:r>
            <a:r>
              <a:rPr lang="en-US" sz="1800" dirty="0" err="1" smtClean="0">
                <a:solidFill>
                  <a:schemeClr val="tx1"/>
                </a:solidFill>
                <a:latin typeface="Verdana" pitchFamily="34" charset="0"/>
                <a:ea typeface="Verdana" pitchFamily="34" charset="0"/>
                <a:cs typeface="Verdana" pitchFamily="34" charset="0"/>
              </a:rPr>
              <a:t>Habeus</a:t>
            </a:r>
            <a:r>
              <a:rPr lang="en-US" sz="1800" dirty="0" smtClean="0">
                <a:solidFill>
                  <a:schemeClr val="tx1"/>
                </a:solidFill>
                <a:latin typeface="Verdana" pitchFamily="34" charset="0"/>
                <a:ea typeface="Verdana" pitchFamily="34" charset="0"/>
                <a:cs typeface="Verdana" pitchFamily="34" charset="0"/>
              </a:rPr>
              <a:t> Corpus and Protection from Torture</a:t>
            </a:r>
          </a:p>
          <a:p>
            <a:pPr marL="342900" indent="-342900" algn="just" fontAlgn="auto">
              <a:spcAft>
                <a:spcPts val="0"/>
              </a:spcAft>
              <a:buAutoNum type="arabicPeriod" startAt="5"/>
              <a:tabLst>
                <a:tab pos="519113" algn="l"/>
              </a:tabLst>
              <a:defRPr/>
            </a:pPr>
            <a:r>
              <a:rPr lang="en-US" sz="1800" dirty="0" smtClean="0">
                <a:solidFill>
                  <a:schemeClr val="tx1"/>
                </a:solidFill>
                <a:latin typeface="Verdana" pitchFamily="34" charset="0"/>
                <a:ea typeface="Verdana" pitchFamily="34" charset="0"/>
                <a:cs typeface="Verdana" pitchFamily="34" charset="0"/>
              </a:rPr>
              <a:t>	Local </a:t>
            </a:r>
            <a:r>
              <a:rPr lang="en-US" sz="1800" dirty="0">
                <a:solidFill>
                  <a:schemeClr val="tx1"/>
                </a:solidFill>
                <a:latin typeface="Verdana" pitchFamily="34" charset="0"/>
                <a:ea typeface="Verdana" pitchFamily="34" charset="0"/>
                <a:cs typeface="Verdana" pitchFamily="34" charset="0"/>
              </a:rPr>
              <a:t>Government Run </a:t>
            </a:r>
            <a:r>
              <a:rPr lang="en-US" sz="1800" dirty="0" smtClean="0">
                <a:solidFill>
                  <a:schemeClr val="tx1"/>
                </a:solidFill>
                <a:latin typeface="Verdana" pitchFamily="34" charset="0"/>
                <a:ea typeface="Verdana" pitchFamily="34" charset="0"/>
                <a:cs typeface="Verdana" pitchFamily="34" charset="0"/>
              </a:rPr>
              <a:t>through Justices </a:t>
            </a:r>
            <a:r>
              <a:rPr lang="en-US" sz="1800" dirty="0">
                <a:solidFill>
                  <a:schemeClr val="tx1"/>
                </a:solidFill>
                <a:latin typeface="Verdana" pitchFamily="34" charset="0"/>
                <a:ea typeface="Verdana" pitchFamily="34" charset="0"/>
                <a:cs typeface="Verdana" pitchFamily="34" charset="0"/>
              </a:rPr>
              <a:t>of Peace in the </a:t>
            </a:r>
            <a:r>
              <a:rPr lang="en-US" sz="1800" dirty="0" smtClean="0">
                <a:solidFill>
                  <a:schemeClr val="tx1"/>
                </a:solidFill>
                <a:latin typeface="Verdana" pitchFamily="34" charset="0"/>
                <a:ea typeface="Verdana" pitchFamily="34" charset="0"/>
                <a:cs typeface="Verdana" pitchFamily="34" charset="0"/>
              </a:rPr>
              <a:t>Rural</a:t>
            </a:r>
          </a:p>
          <a:p>
            <a:pPr algn="just" fontAlgn="auto">
              <a:spcAft>
                <a:spcPts val="0"/>
              </a:spcAft>
              <a:tabLst>
                <a:tab pos="51911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Counties </a:t>
            </a:r>
            <a:r>
              <a:rPr lang="en-US" sz="1800" dirty="0">
                <a:solidFill>
                  <a:schemeClr val="tx1"/>
                </a:solidFill>
                <a:latin typeface="Verdana" pitchFamily="34" charset="0"/>
                <a:ea typeface="Verdana" pitchFamily="34" charset="0"/>
                <a:cs typeface="Verdana" pitchFamily="34" charset="0"/>
              </a:rPr>
              <a:t>and through Mayors </a:t>
            </a:r>
            <a:r>
              <a:rPr lang="en-US" sz="1800" dirty="0" smtClean="0">
                <a:solidFill>
                  <a:schemeClr val="tx1"/>
                </a:solidFill>
                <a:latin typeface="Verdana" pitchFamily="34" charset="0"/>
                <a:ea typeface="Verdana" pitchFamily="34" charset="0"/>
                <a:cs typeface="Verdana" pitchFamily="34" charset="0"/>
              </a:rPr>
              <a:t>and</a:t>
            </a:r>
          </a:p>
          <a:p>
            <a:pPr algn="just" fontAlgn="auto">
              <a:spcAft>
                <a:spcPts val="0"/>
              </a:spcAft>
              <a:tabLst>
                <a:tab pos="519113" algn="l"/>
              </a:tabLst>
              <a:defRPr/>
            </a:pPr>
            <a:r>
              <a:rPr lang="en-US" sz="1800" dirty="0" smtClean="0">
                <a:solidFill>
                  <a:schemeClr val="tx1"/>
                </a:solidFill>
                <a:latin typeface="Verdana" pitchFamily="34" charset="0"/>
                <a:ea typeface="Verdana" pitchFamily="34" charset="0"/>
                <a:cs typeface="Verdana" pitchFamily="34" charset="0"/>
              </a:rPr>
              <a:t>	Councils </a:t>
            </a:r>
            <a:r>
              <a:rPr lang="en-US" sz="1800" dirty="0">
                <a:solidFill>
                  <a:schemeClr val="tx1"/>
                </a:solidFill>
                <a:latin typeface="Verdana" pitchFamily="34" charset="0"/>
                <a:ea typeface="Verdana" pitchFamily="34" charset="0"/>
                <a:cs typeface="Verdana" pitchFamily="34" charset="0"/>
              </a:rPr>
              <a:t>in Urban </a:t>
            </a:r>
            <a:r>
              <a:rPr lang="en-US" sz="1800" dirty="0" smtClean="0">
                <a:solidFill>
                  <a:schemeClr val="tx1"/>
                </a:solidFill>
                <a:latin typeface="Verdana" pitchFamily="34" charset="0"/>
                <a:ea typeface="Verdana" pitchFamily="34" charset="0"/>
                <a:cs typeface="Verdana" pitchFamily="34" charset="0"/>
              </a:rPr>
              <a:t>Boroughs with </a:t>
            </a:r>
          </a:p>
          <a:p>
            <a:pPr algn="just" fontAlgn="auto">
              <a:spcAft>
                <a:spcPts val="0"/>
              </a:spcAft>
              <a:tabLst>
                <a:tab pos="51911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Relatively </a:t>
            </a:r>
            <a:r>
              <a:rPr lang="en-US" sz="1800" dirty="0">
                <a:solidFill>
                  <a:schemeClr val="tx1"/>
                </a:solidFill>
                <a:latin typeface="Verdana" pitchFamily="34" charset="0"/>
                <a:ea typeface="Verdana" pitchFamily="34" charset="0"/>
                <a:cs typeface="Verdana" pitchFamily="34" charset="0"/>
              </a:rPr>
              <a:t>Little Police or </a:t>
            </a:r>
            <a:r>
              <a:rPr lang="en-US" sz="1800" dirty="0" smtClean="0">
                <a:solidFill>
                  <a:schemeClr val="tx1"/>
                </a:solidFill>
                <a:latin typeface="Verdana" pitchFamily="34" charset="0"/>
                <a:ea typeface="Verdana" pitchFamily="34" charset="0"/>
                <a:cs typeface="Verdana" pitchFamily="34" charset="0"/>
              </a:rPr>
              <a:t>Force</a:t>
            </a:r>
          </a:p>
          <a:p>
            <a:pPr marL="514350" indent="-514350" algn="just" fontAlgn="auto">
              <a:spcAft>
                <a:spcPts val="0"/>
              </a:spcAft>
              <a:buAutoNum type="arabicPeriod" startAt="6"/>
              <a:tabLst>
                <a:tab pos="519113" algn="l"/>
              </a:tabLst>
              <a:defRPr/>
            </a:pPr>
            <a:r>
              <a:rPr lang="en-US" sz="1800" dirty="0" smtClean="0">
                <a:solidFill>
                  <a:schemeClr val="tx1"/>
                </a:solidFill>
                <a:latin typeface="Verdana" pitchFamily="34" charset="0"/>
                <a:ea typeface="Verdana" pitchFamily="34" charset="0"/>
                <a:cs typeface="Verdana" pitchFamily="34" charset="0"/>
              </a:rPr>
              <a:t>Rampant </a:t>
            </a:r>
            <a:r>
              <a:rPr lang="en-US" sz="1800" dirty="0">
                <a:solidFill>
                  <a:schemeClr val="tx1"/>
                </a:solidFill>
                <a:latin typeface="Verdana" pitchFamily="34" charset="0"/>
                <a:ea typeface="Verdana" pitchFamily="34" charset="0"/>
                <a:cs typeface="Verdana" pitchFamily="34" charset="0"/>
              </a:rPr>
              <a:t>Corruption in Elections but </a:t>
            </a:r>
            <a:endParaRPr lang="en-US" sz="1800" dirty="0" smtClean="0">
              <a:solidFill>
                <a:schemeClr val="tx1"/>
              </a:solidFill>
              <a:latin typeface="Verdana" pitchFamily="34" charset="0"/>
              <a:ea typeface="Verdana" pitchFamily="34" charset="0"/>
              <a:cs typeface="Verdana" pitchFamily="34" charset="0"/>
            </a:endParaRPr>
          </a:p>
          <a:p>
            <a:pPr marL="463550" indent="-463550" algn="just" fontAlgn="auto">
              <a:spcAft>
                <a:spcPts val="0"/>
              </a:spcAft>
              <a:tabLst>
                <a:tab pos="463550"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also </a:t>
            </a:r>
            <a:r>
              <a:rPr lang="en-US" sz="1800" dirty="0">
                <a:solidFill>
                  <a:schemeClr val="tx1"/>
                </a:solidFill>
                <a:latin typeface="Verdana" pitchFamily="34" charset="0"/>
                <a:ea typeface="Verdana" pitchFamily="34" charset="0"/>
                <a:cs typeface="Verdana" pitchFamily="34" charset="0"/>
              </a:rPr>
              <a:t>Emerging Criticism of the Same</a:t>
            </a:r>
          </a:p>
          <a:p>
            <a:pPr marL="514350" indent="-514350" algn="just" fontAlgn="auto">
              <a:spcAft>
                <a:spcPts val="0"/>
              </a:spcAft>
              <a:buAutoNum type="arabicPeriod" startAt="7"/>
              <a:defRPr/>
            </a:pPr>
            <a:r>
              <a:rPr lang="en-US" sz="1800" dirty="0" smtClean="0">
                <a:solidFill>
                  <a:schemeClr val="tx1"/>
                </a:solidFill>
                <a:latin typeface="Verdana" pitchFamily="34" charset="0"/>
                <a:ea typeface="Verdana" pitchFamily="34" charset="0"/>
                <a:cs typeface="Verdana" pitchFamily="34" charset="0"/>
              </a:rPr>
              <a:t>Foreign </a:t>
            </a:r>
            <a:r>
              <a:rPr lang="en-US" sz="1800" dirty="0">
                <a:solidFill>
                  <a:schemeClr val="tx1"/>
                </a:solidFill>
                <a:latin typeface="Verdana" pitchFamily="34" charset="0"/>
                <a:ea typeface="Verdana" pitchFamily="34" charset="0"/>
                <a:cs typeface="Verdana" pitchFamily="34" charset="0"/>
              </a:rPr>
              <a:t>Travellers  Considerably </a:t>
            </a:r>
            <a:endParaRPr lang="en-US" sz="1800" dirty="0" smtClean="0">
              <a:solidFill>
                <a:schemeClr val="tx1"/>
              </a:solidFill>
              <a:latin typeface="Verdana" pitchFamily="34" charset="0"/>
              <a:ea typeface="Verdana" pitchFamily="34" charset="0"/>
              <a:cs typeface="Verdana" pitchFamily="34" charset="0"/>
            </a:endParaRPr>
          </a:p>
          <a:p>
            <a:pPr algn="just" fontAlgn="auto">
              <a:spcAft>
                <a:spcPts val="0"/>
              </a:spcAft>
              <a:tabLst>
                <a:tab pos="51911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Impressed </a:t>
            </a:r>
            <a:r>
              <a:rPr lang="en-US" sz="1800" dirty="0">
                <a:solidFill>
                  <a:schemeClr val="tx1"/>
                </a:solidFill>
                <a:latin typeface="Verdana" pitchFamily="34" charset="0"/>
                <a:ea typeface="Verdana" pitchFamily="34" charset="0"/>
                <a:cs typeface="Verdana" pitchFamily="34" charset="0"/>
              </a:rPr>
              <a:t>by ‘Liberty’ Available </a:t>
            </a:r>
            <a:endParaRPr lang="en-US" sz="1800" dirty="0" smtClean="0">
              <a:solidFill>
                <a:schemeClr val="tx1"/>
              </a:solidFill>
              <a:latin typeface="Verdana" pitchFamily="34" charset="0"/>
              <a:ea typeface="Verdana" pitchFamily="34" charset="0"/>
              <a:cs typeface="Verdana" pitchFamily="34" charset="0"/>
            </a:endParaRPr>
          </a:p>
          <a:p>
            <a:pPr algn="just" fontAlgn="auto">
              <a:spcAft>
                <a:spcPts val="0"/>
              </a:spcAft>
              <a:tabLst>
                <a:tab pos="519113" algn="l"/>
              </a:tabLst>
              <a:defRPr/>
            </a:pPr>
            <a:r>
              <a:rPr lang="en-US" sz="1800" dirty="0">
                <a:solidFill>
                  <a:schemeClr val="tx1"/>
                </a:solidFill>
                <a:latin typeface="Verdana" pitchFamily="34" charset="0"/>
                <a:ea typeface="Verdana" pitchFamily="34" charset="0"/>
                <a:cs typeface="Verdana" pitchFamily="34" charset="0"/>
              </a:rPr>
              <a:t>	</a:t>
            </a:r>
            <a:r>
              <a:rPr lang="en-US" sz="1800" dirty="0" smtClean="0">
                <a:solidFill>
                  <a:schemeClr val="tx1"/>
                </a:solidFill>
                <a:latin typeface="Verdana" pitchFamily="34" charset="0"/>
                <a:ea typeface="Verdana" pitchFamily="34" charset="0"/>
                <a:cs typeface="Verdana" pitchFamily="34" charset="0"/>
              </a:rPr>
              <a:t>to </a:t>
            </a:r>
            <a:r>
              <a:rPr lang="en-US" sz="1800" dirty="0">
                <a:solidFill>
                  <a:schemeClr val="tx1"/>
                </a:solidFill>
                <a:latin typeface="Verdana" pitchFamily="34" charset="0"/>
                <a:ea typeface="Verdana" pitchFamily="34" charset="0"/>
                <a:cs typeface="Verdana" pitchFamily="34" charset="0"/>
              </a:rPr>
              <a:t>British Press and Upper </a:t>
            </a:r>
            <a:r>
              <a:rPr lang="en-US" sz="1800" dirty="0" smtClean="0">
                <a:solidFill>
                  <a:schemeClr val="tx1"/>
                </a:solidFill>
                <a:latin typeface="Verdana" pitchFamily="34" charset="0"/>
                <a:ea typeface="Verdana" pitchFamily="34" charset="0"/>
                <a:cs typeface="Verdana" pitchFamily="34" charset="0"/>
              </a:rPr>
              <a:t>Classes</a:t>
            </a:r>
          </a:p>
          <a:p>
            <a:pPr algn="just" fontAlgn="auto">
              <a:spcAft>
                <a:spcPts val="0"/>
              </a:spcAft>
              <a:buFont typeface="Arial" pitchFamily="34" charset="0"/>
              <a:buNone/>
              <a:tabLst>
                <a:tab pos="519113" algn="l"/>
              </a:tabLst>
              <a:defRPr/>
            </a:pPr>
            <a:endParaRPr lang="en-US" sz="1800" dirty="0">
              <a:solidFill>
                <a:schemeClr val="tx1"/>
              </a:solidFill>
              <a:latin typeface="Verdana" pitchFamily="34" charset="0"/>
              <a:ea typeface="Verdana" pitchFamily="34" charset="0"/>
              <a:cs typeface="Verdana" pitchFamily="34" charset="0"/>
            </a:endParaRPr>
          </a:p>
        </p:txBody>
      </p:sp>
      <p:pic>
        <p:nvPicPr>
          <p:cNvPr id="8" name="Picture 7" descr="eleze to army"/>
          <p:cNvPicPr>
            <a:picLocks noChangeAspect="1" noChangeArrowheads="1"/>
          </p:cNvPicPr>
          <p:nvPr/>
        </p:nvPicPr>
        <p:blipFill>
          <a:blip r:embed="rId3"/>
          <a:srcRect/>
          <a:stretch>
            <a:fillRect/>
          </a:stretch>
        </p:blipFill>
        <p:spPr bwMode="auto">
          <a:xfrm>
            <a:off x="5538635" y="3505200"/>
            <a:ext cx="3300564" cy="2471057"/>
          </a:xfrm>
          <a:prstGeom prst="rect">
            <a:avLst/>
          </a:prstGeom>
          <a:noFill/>
          <a:ln w="9525">
            <a:noFill/>
            <a:miter lim="800000"/>
            <a:headEnd/>
            <a:tailEnd/>
          </a:ln>
        </p:spPr>
      </p:pic>
      <p:sp>
        <p:nvSpPr>
          <p:cNvPr id="10" name="Rectangle 5"/>
          <p:cNvSpPr>
            <a:spLocks noChangeArrowheads="1"/>
          </p:cNvSpPr>
          <p:nvPr/>
        </p:nvSpPr>
        <p:spPr bwMode="auto">
          <a:xfrm>
            <a:off x="5334000" y="6091535"/>
            <a:ext cx="3657600" cy="461665"/>
          </a:xfrm>
          <a:prstGeom prst="rect">
            <a:avLst/>
          </a:prstGeom>
          <a:noFill/>
          <a:ln w="9525">
            <a:noFill/>
            <a:miter lim="800000"/>
            <a:headEnd/>
            <a:tailEnd/>
          </a:ln>
        </p:spPr>
        <p:txBody>
          <a:bodyPr wrap="square">
            <a:spAutoFit/>
          </a:bodyPr>
          <a:lstStyle/>
          <a:p>
            <a:pPr algn="ctr"/>
            <a:r>
              <a:rPr lang="en-US" sz="1200" b="1" dirty="0">
                <a:solidFill>
                  <a:srgbClr val="FF0000"/>
                </a:solidFill>
                <a:latin typeface="Verdana" pitchFamily="34" charset="0"/>
                <a:ea typeface="Verdana" pitchFamily="34" charset="0"/>
                <a:cs typeface="Verdana" pitchFamily="34" charset="0"/>
              </a:rPr>
              <a:t>Elizabeth I Rousing Nationalist Fervour against Spanish </a:t>
            </a:r>
            <a:r>
              <a:rPr lang="en-US" sz="1200" b="1" dirty="0" smtClean="0">
                <a:solidFill>
                  <a:srgbClr val="FF0000"/>
                </a:solidFill>
                <a:latin typeface="Verdana" pitchFamily="34" charset="0"/>
                <a:ea typeface="Verdana" pitchFamily="34" charset="0"/>
                <a:cs typeface="Verdana" pitchFamily="34" charset="0"/>
              </a:rPr>
              <a:t>Invasion</a:t>
            </a:r>
            <a:endParaRPr lang="en-IN" sz="1200" b="1" dirty="0">
              <a:solidFill>
                <a:srgbClr val="FF0000"/>
              </a:solidFill>
              <a:latin typeface="Verdana" pitchFamily="34" charset="0"/>
              <a:ea typeface="Verdana" pitchFamily="34" charset="0"/>
              <a:cs typeface="Verdana" pitchFamily="34" charset="0"/>
            </a:endParaRPr>
          </a:p>
        </p:txBody>
      </p:sp>
      <p:sp>
        <p:nvSpPr>
          <p:cNvPr id="11" name="Slide Number Placeholder 10"/>
          <p:cNvSpPr>
            <a:spLocks noGrp="1"/>
          </p:cNvSpPr>
          <p:nvPr>
            <p:ph type="sldNum" sz="quarter" idx="12"/>
          </p:nvPr>
        </p:nvSpPr>
        <p:spPr/>
        <p:txBody>
          <a:bodyPr/>
          <a:lstStyle/>
          <a:p>
            <a:pPr>
              <a:defRPr/>
            </a:pPr>
            <a:fld id="{A2679E3C-85AC-40AE-A87F-ED93AB04B90C}"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3428</TotalTime>
  <Words>3063</Words>
  <Application>Microsoft Office PowerPoint</Application>
  <PresentationFormat>On-screen Show (4:3)</PresentationFormat>
  <Paragraphs>553</Paragraphs>
  <Slides>36</Slides>
  <Notes>29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Rise of Liberal Democracy in Britain:  1780-1918  Illustrated Lecture for The History Society of Bharati College, DU         by  Dr. Devesh Vijay Associate Professor, Zakir Husain Delhi College, DU  Date: 17-03-16</vt:lpstr>
      <vt:lpstr>Slide 2</vt:lpstr>
      <vt:lpstr>Slide 3</vt:lpstr>
      <vt:lpstr>Additional Points</vt:lpstr>
      <vt:lpstr>An Analytical Approach to Political History</vt:lpstr>
      <vt:lpstr>Preceding Feudal Monarchical System</vt:lpstr>
      <vt:lpstr>Nature of Modern Politics</vt:lpstr>
      <vt:lpstr>Hallmarks of Liberal Democracy</vt:lpstr>
      <vt:lpstr>Peculiarities of 18th Century British State</vt:lpstr>
      <vt:lpstr>Slide 10</vt:lpstr>
      <vt:lpstr>Cultural Peculiarities</vt:lpstr>
      <vt:lpstr>Advancement of Parliamentary Government and Civil Rights till the 18th Century</vt:lpstr>
      <vt:lpstr>Major Drawbacks of 18th Century British Polity</vt:lpstr>
      <vt:lpstr>Growth of Parliamentary Democracy in  19th and 20th Centuries</vt:lpstr>
      <vt:lpstr>Evolution of Welfare in Britain despite Laissez Faire</vt:lpstr>
      <vt:lpstr>Evolution of Welfare in Britain: Gradual Change in Age of Improvements</vt:lpstr>
      <vt:lpstr>Administrative Reforms of the 19th Century</vt:lpstr>
      <vt:lpstr>Market Reforms</vt:lpstr>
      <vt:lpstr>The Uniqueness of Victorian Improvements</vt:lpstr>
      <vt:lpstr>Peculiarities of Britain’s Political Transition</vt:lpstr>
      <vt:lpstr>New Social Forces in 19th Century British Politics</vt:lpstr>
      <vt:lpstr>Major Ideological Currents of 19th Century</vt:lpstr>
      <vt:lpstr>Liberal Demands in Late 18th Century Britain</vt:lpstr>
      <vt:lpstr>Radical Demands Championed by Early Working Class Leaders and Middle Class Reformers</vt:lpstr>
      <vt:lpstr>Major Working Class Movements in Britain</vt:lpstr>
      <vt:lpstr>Specific Working Class Protests of the 19th Century</vt:lpstr>
      <vt:lpstr>Chartists’ Demands</vt:lpstr>
      <vt:lpstr>Factors Behind ‘Reformism’ Exhibited  by British Workers</vt:lpstr>
      <vt:lpstr>Women and Men Feminists</vt:lpstr>
      <vt:lpstr>Duality in State’s Response to Middle Class and Working Class Demands</vt:lpstr>
      <vt:lpstr>The Reform Act of 1832: Principal Provisions</vt:lpstr>
      <vt:lpstr>Impact of the 1832 Act on Politics &amp; Parliament</vt:lpstr>
      <vt:lpstr>Factors that Promoted A Peaceful  Democratic Transition in Britain</vt:lpstr>
      <vt:lpstr>Some Lessons</vt:lpstr>
      <vt:lpstr>References</vt:lpstr>
      <vt:lpstr>Web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Achievements of Modern Britain</dc:title>
  <dc:creator>deveh</dc:creator>
  <cp:lastModifiedBy>Devesh Vijay</cp:lastModifiedBy>
  <cp:revision>516</cp:revision>
  <dcterms:created xsi:type="dcterms:W3CDTF">2011-01-05T19:36:32Z</dcterms:created>
  <dcterms:modified xsi:type="dcterms:W3CDTF">2016-04-17T04:14:38Z</dcterms:modified>
</cp:coreProperties>
</file>